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0"/>
    <p:sldId id="257" r:id="rId61"/>
    <p:sldId id="258" r:id="rId62"/>
    <p:sldId id="259" r:id="rId63"/>
    <p:sldId id="260" r:id="rId64"/>
    <p:sldId id="261" r:id="rId65"/>
    <p:sldId id="262" r:id="rId66"/>
    <p:sldId id="263" r:id="rId67"/>
    <p:sldId id="264" r:id="rId68"/>
    <p:sldId id="265" r:id="rId69"/>
    <p:sldId id="266" r:id="rId70"/>
    <p:sldId id="267" r:id="rId71"/>
    <p:sldId id="268" r:id="rId72"/>
    <p:sldId id="269" r:id="rId73"/>
    <p:sldId id="270" r:id="rId74"/>
    <p:sldId id="271" r:id="rId75"/>
    <p:sldId id="272" r:id="rId76"/>
    <p:sldId id="273" r:id="rId77"/>
    <p:sldId id="274" r:id="rId78"/>
    <p:sldId id="275" r:id="rId79"/>
    <p:sldId id="276" r:id="rId80"/>
    <p:sldId id="277" r:id="rId81"/>
    <p:sldId id="278" r:id="rId82"/>
    <p:sldId id="279" r:id="rId83"/>
    <p:sldId id="280" r:id="rId84"/>
    <p:sldId id="281" r:id="rId85"/>
    <p:sldId id="282" r:id="rId86"/>
    <p:sldId id="283" r:id="rId8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League Spartan" charset="1" panose="00000800000000000000"/>
      <p:regular r:id="rId14"/>
    </p:embeddedFont>
    <p:embeddedFont>
      <p:font typeface="Roboto" charset="1" panose="02000000000000000000"/>
      <p:regular r:id="rId15"/>
    </p:embeddedFont>
    <p:embeddedFont>
      <p:font typeface="Roboto Bold" charset="1" panose="02000000000000000000"/>
      <p:regular r:id="rId16"/>
    </p:embeddedFont>
    <p:embeddedFont>
      <p:font typeface="Roboto Italics" charset="1" panose="02000000000000000000"/>
      <p:regular r:id="rId17"/>
    </p:embeddedFont>
    <p:embeddedFont>
      <p:font typeface="Roboto Bold Italics" charset="1" panose="02000000000000000000"/>
      <p:regular r:id="rId18"/>
    </p:embeddedFont>
    <p:embeddedFont>
      <p:font typeface="Public Sans" charset="1" panose="00000000000000000000"/>
      <p:regular r:id="rId19"/>
    </p:embeddedFont>
    <p:embeddedFont>
      <p:font typeface="Public Sans Bold" charset="1" panose="00000000000000000000"/>
      <p:regular r:id="rId20"/>
    </p:embeddedFont>
    <p:embeddedFont>
      <p:font typeface="Public Sans Italics" charset="1" panose="00000000000000000000"/>
      <p:regular r:id="rId21"/>
    </p:embeddedFont>
    <p:embeddedFont>
      <p:font typeface="Public Sans Bold Italics" charset="1" panose="00000000000000000000"/>
      <p:regular r:id="rId22"/>
    </p:embeddedFont>
    <p:embeddedFont>
      <p:font typeface="Public Sans Thin" charset="1" panose="00000000000000000000"/>
      <p:regular r:id="rId23"/>
    </p:embeddedFont>
    <p:embeddedFont>
      <p:font typeface="Public Sans Thin Italics" charset="1" panose="00000000000000000000"/>
      <p:regular r:id="rId24"/>
    </p:embeddedFont>
    <p:embeddedFont>
      <p:font typeface="Public Sans Medium" charset="1" panose="00000000000000000000"/>
      <p:regular r:id="rId25"/>
    </p:embeddedFont>
    <p:embeddedFont>
      <p:font typeface="Public Sans Medium Italics" charset="1" panose="00000000000000000000"/>
      <p:regular r:id="rId26"/>
    </p:embeddedFont>
    <p:embeddedFont>
      <p:font typeface="Public Sans Heavy" charset="1" panose="00000000000000000000"/>
      <p:regular r:id="rId27"/>
    </p:embeddedFont>
    <p:embeddedFont>
      <p:font typeface="Public Sans Heavy Italics" charset="1" panose="00000000000000000000"/>
      <p:regular r:id="rId28"/>
    </p:embeddedFont>
    <p:embeddedFont>
      <p:font typeface="Open Sans" charset="1" panose="020B0606030504020204"/>
      <p:regular r:id="rId29"/>
    </p:embeddedFont>
    <p:embeddedFont>
      <p:font typeface="Open Sans Bold" charset="1" panose="020B0806030504020204"/>
      <p:regular r:id="rId30"/>
    </p:embeddedFont>
    <p:embeddedFont>
      <p:font typeface="Open Sans Italics" charset="1" panose="020B0606030504020204"/>
      <p:regular r:id="rId31"/>
    </p:embeddedFont>
    <p:embeddedFont>
      <p:font typeface="Open Sans Bold Italics" charset="1" panose="020B0806030504020204"/>
      <p:regular r:id="rId32"/>
    </p:embeddedFont>
    <p:embeddedFont>
      <p:font typeface="Open Sans Light" charset="1" panose="020B0306030504020204"/>
      <p:regular r:id="rId33"/>
    </p:embeddedFont>
    <p:embeddedFont>
      <p:font typeface="Open Sans Light Italics" charset="1" panose="020B0306030504020204"/>
      <p:regular r:id="rId34"/>
    </p:embeddedFont>
    <p:embeddedFont>
      <p:font typeface="Open Sans Ultra-Bold" charset="1" panose="00000000000000000000"/>
      <p:regular r:id="rId35"/>
    </p:embeddedFont>
    <p:embeddedFont>
      <p:font typeface="Open Sans Ultra-Bold Italics" charset="1" panose="00000000000000000000"/>
      <p:regular r:id="rId36"/>
    </p:embeddedFont>
    <p:embeddedFont>
      <p:font typeface="Montserrat" charset="1" panose="00000500000000000000"/>
      <p:regular r:id="rId37"/>
    </p:embeddedFont>
    <p:embeddedFont>
      <p:font typeface="Montserrat Bold" charset="1" panose="00000800000000000000"/>
      <p:regular r:id="rId38"/>
    </p:embeddedFont>
    <p:embeddedFont>
      <p:font typeface="Montserrat Italics" charset="1" panose="00000500000000000000"/>
      <p:regular r:id="rId39"/>
    </p:embeddedFont>
    <p:embeddedFont>
      <p:font typeface="Montserrat Bold Italics" charset="1" panose="00000800000000000000"/>
      <p:regular r:id="rId40"/>
    </p:embeddedFont>
    <p:embeddedFont>
      <p:font typeface="Montserrat Thin" charset="1" panose="00000300000000000000"/>
      <p:regular r:id="rId41"/>
    </p:embeddedFont>
    <p:embeddedFont>
      <p:font typeface="Montserrat Thin Italics" charset="1" panose="00000300000000000000"/>
      <p:regular r:id="rId42"/>
    </p:embeddedFont>
    <p:embeddedFont>
      <p:font typeface="Montserrat Extra-Light" charset="1" panose="00000300000000000000"/>
      <p:regular r:id="rId43"/>
    </p:embeddedFont>
    <p:embeddedFont>
      <p:font typeface="Montserrat Extra-Light Italics" charset="1" panose="00000300000000000000"/>
      <p:regular r:id="rId44"/>
    </p:embeddedFont>
    <p:embeddedFont>
      <p:font typeface="Montserrat Light" charset="1" panose="00000400000000000000"/>
      <p:regular r:id="rId45"/>
    </p:embeddedFont>
    <p:embeddedFont>
      <p:font typeface="Montserrat Light Italics" charset="1" panose="00000400000000000000"/>
      <p:regular r:id="rId46"/>
    </p:embeddedFont>
    <p:embeddedFont>
      <p:font typeface="Montserrat Medium" charset="1" panose="00000600000000000000"/>
      <p:regular r:id="rId47"/>
    </p:embeddedFont>
    <p:embeddedFont>
      <p:font typeface="Montserrat Medium Italics" charset="1" panose="00000600000000000000"/>
      <p:regular r:id="rId48"/>
    </p:embeddedFont>
    <p:embeddedFont>
      <p:font typeface="Montserrat Semi-Bold" charset="1" panose="00000700000000000000"/>
      <p:regular r:id="rId49"/>
    </p:embeddedFont>
    <p:embeddedFont>
      <p:font typeface="Montserrat Semi-Bold Italics" charset="1" panose="00000700000000000000"/>
      <p:regular r:id="rId50"/>
    </p:embeddedFont>
    <p:embeddedFont>
      <p:font typeface="Montserrat Ultra-Bold" charset="1" panose="00000900000000000000"/>
      <p:regular r:id="rId51"/>
    </p:embeddedFont>
    <p:embeddedFont>
      <p:font typeface="Montserrat Ultra-Bold Italics" charset="1" panose="00000900000000000000"/>
      <p:regular r:id="rId52"/>
    </p:embeddedFont>
    <p:embeddedFont>
      <p:font typeface="Montserrat Heavy" charset="1" panose="00000A00000000000000"/>
      <p:regular r:id="rId53"/>
    </p:embeddedFont>
    <p:embeddedFont>
      <p:font typeface="Montserrat Heavy Italics" charset="1" panose="00000A00000000000000"/>
      <p:regular r:id="rId54"/>
    </p:embeddedFont>
    <p:embeddedFont>
      <p:font typeface="NIKEA" charset="1" panose="00000000000000000000"/>
      <p:regular r:id="rId55"/>
    </p:embeddedFont>
    <p:embeddedFont>
      <p:font typeface="Figtree" charset="1" panose="00000000000000000000"/>
      <p:regular r:id="rId56"/>
    </p:embeddedFont>
    <p:embeddedFont>
      <p:font typeface="Figtree Light" charset="1" panose="00000000000000000000"/>
      <p:regular r:id="rId57"/>
    </p:embeddedFont>
    <p:embeddedFont>
      <p:font typeface="Figtree Medium" charset="1" panose="00000000000000000000"/>
      <p:regular r:id="rId58"/>
    </p:embeddedFont>
    <p:embeddedFont>
      <p:font typeface="Figtree Semi-Bold" charset="1" panose="0000000000000000000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slides/slide1.xml" Type="http://schemas.openxmlformats.org/officeDocument/2006/relationships/slide"/><Relationship Id="rId61" Target="slides/slide2.xml" Type="http://schemas.openxmlformats.org/officeDocument/2006/relationships/slide"/><Relationship Id="rId62" Target="slides/slide3.xml" Type="http://schemas.openxmlformats.org/officeDocument/2006/relationships/slide"/><Relationship Id="rId63" Target="slides/slide4.xml" Type="http://schemas.openxmlformats.org/officeDocument/2006/relationships/slide"/><Relationship Id="rId64" Target="slides/slide5.xml" Type="http://schemas.openxmlformats.org/officeDocument/2006/relationships/slide"/><Relationship Id="rId65" Target="slides/slide6.xml" Type="http://schemas.openxmlformats.org/officeDocument/2006/relationships/slide"/><Relationship Id="rId66" Target="slides/slide7.xml" Type="http://schemas.openxmlformats.org/officeDocument/2006/relationships/slide"/><Relationship Id="rId67" Target="slides/slide8.xml" Type="http://schemas.openxmlformats.org/officeDocument/2006/relationships/slide"/><Relationship Id="rId68" Target="slides/slide9.xml" Type="http://schemas.openxmlformats.org/officeDocument/2006/relationships/slide"/><Relationship Id="rId69" Target="slides/slide10.xml" Type="http://schemas.openxmlformats.org/officeDocument/2006/relationships/slide"/><Relationship Id="rId7" Target="fonts/font7.fntdata" Type="http://schemas.openxmlformats.org/officeDocument/2006/relationships/font"/><Relationship Id="rId70" Target="slides/slide11.xml" Type="http://schemas.openxmlformats.org/officeDocument/2006/relationships/slide"/><Relationship Id="rId71" Target="slides/slide12.xml" Type="http://schemas.openxmlformats.org/officeDocument/2006/relationships/slide"/><Relationship Id="rId72" Target="slides/slide13.xml" Type="http://schemas.openxmlformats.org/officeDocument/2006/relationships/slide"/><Relationship Id="rId73" Target="slides/slide14.xml" Type="http://schemas.openxmlformats.org/officeDocument/2006/relationships/slide"/><Relationship Id="rId74" Target="slides/slide15.xml" Type="http://schemas.openxmlformats.org/officeDocument/2006/relationships/slide"/><Relationship Id="rId75" Target="slides/slide16.xml" Type="http://schemas.openxmlformats.org/officeDocument/2006/relationships/slide"/><Relationship Id="rId76" Target="slides/slide17.xml" Type="http://schemas.openxmlformats.org/officeDocument/2006/relationships/slide"/><Relationship Id="rId77" Target="slides/slide18.xml" Type="http://schemas.openxmlformats.org/officeDocument/2006/relationships/slide"/><Relationship Id="rId78" Target="slides/slide19.xml" Type="http://schemas.openxmlformats.org/officeDocument/2006/relationships/slide"/><Relationship Id="rId79" Target="slides/slide20.xml" Type="http://schemas.openxmlformats.org/officeDocument/2006/relationships/slide"/><Relationship Id="rId8" Target="fonts/font8.fntdata" Type="http://schemas.openxmlformats.org/officeDocument/2006/relationships/font"/><Relationship Id="rId80" Target="slides/slide21.xml" Type="http://schemas.openxmlformats.org/officeDocument/2006/relationships/slide"/><Relationship Id="rId81" Target="slides/slide22.xml" Type="http://schemas.openxmlformats.org/officeDocument/2006/relationships/slide"/><Relationship Id="rId82" Target="slides/slide23.xml" Type="http://schemas.openxmlformats.org/officeDocument/2006/relationships/slide"/><Relationship Id="rId83" Target="slides/slide24.xml" Type="http://schemas.openxmlformats.org/officeDocument/2006/relationships/slide"/><Relationship Id="rId84" Target="slides/slide25.xml" Type="http://schemas.openxmlformats.org/officeDocument/2006/relationships/slide"/><Relationship Id="rId85" Target="slides/slide26.xml" Type="http://schemas.openxmlformats.org/officeDocument/2006/relationships/slide"/><Relationship Id="rId86" Target="slides/slide27.xml" Type="http://schemas.openxmlformats.org/officeDocument/2006/relationships/slide"/><Relationship Id="rId87" Target="slides/slide28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7.png" Type="http://schemas.openxmlformats.org/officeDocument/2006/relationships/image"/><Relationship Id="rId7" Target="../media/image51.jpeg" Type="http://schemas.openxmlformats.org/officeDocument/2006/relationships/image"/><Relationship Id="rId8" Target="../media/VAFzItzQhZY.mp4" Type="http://schemas.openxmlformats.org/officeDocument/2006/relationships/video"/><Relationship Id="rId9" Target="../media/VAFzItzQhZY.mp4" Type="http://schemas.microsoft.com/office/2007/relationships/media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7.png" Type="http://schemas.openxmlformats.org/officeDocument/2006/relationships/image"/><Relationship Id="rId7" Target="../media/image52.jpeg" Type="http://schemas.openxmlformats.org/officeDocument/2006/relationships/image"/><Relationship Id="rId8" Target="../media/VAFzImopQ3s.mp4" Type="http://schemas.openxmlformats.org/officeDocument/2006/relationships/video"/><Relationship Id="rId9" Target="../media/VAFzImopQ3s.mp4" Type="http://schemas.microsoft.com/office/2007/relationships/media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7.png" Type="http://schemas.openxmlformats.org/officeDocument/2006/relationships/image"/><Relationship Id="rId7" Target="../media/image53.jpeg" Type="http://schemas.openxmlformats.org/officeDocument/2006/relationships/image"/><Relationship Id="rId8" Target="../media/VAFzIvXcYX0.mp4" Type="http://schemas.openxmlformats.org/officeDocument/2006/relationships/video"/><Relationship Id="rId9" Target="../media/VAFzIvXcYX0.mp4" Type="http://schemas.microsoft.com/office/2007/relationships/media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7.png" Type="http://schemas.openxmlformats.org/officeDocument/2006/relationships/image"/><Relationship Id="rId7" Target="../media/image54.jpeg" Type="http://schemas.openxmlformats.org/officeDocument/2006/relationships/image"/><Relationship Id="rId8" Target="../media/VAFzIrvlMuU.mp4" Type="http://schemas.openxmlformats.org/officeDocument/2006/relationships/video"/><Relationship Id="rId9" Target="../media/VAFzIrvlMuU.mp4" Type="http://schemas.microsoft.com/office/2007/relationships/media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7.png" Type="http://schemas.openxmlformats.org/officeDocument/2006/relationships/image"/><Relationship Id="rId7" Target="../media/image55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7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7.pn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7.pn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jpe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9.jpeg" Type="http://schemas.openxmlformats.org/officeDocument/2006/relationships/image"/><Relationship Id="rId14" Target="../media/image20.png" Type="http://schemas.openxmlformats.org/officeDocument/2006/relationships/image"/><Relationship Id="rId15" Target="../media/image21.svg" Type="http://schemas.openxmlformats.org/officeDocument/2006/relationships/image"/><Relationship Id="rId16" Target="../media/image7.png" Type="http://schemas.openxmlformats.org/officeDocument/2006/relationships/image"/><Relationship Id="rId17" Target="../media/image22.png" Type="http://schemas.openxmlformats.org/officeDocument/2006/relationships/image"/><Relationship Id="rId18" Target="../media/image23.svg" Type="http://schemas.openxmlformats.org/officeDocument/2006/relationships/image"/><Relationship Id="rId19" Target="../media/image24.png" Type="http://schemas.openxmlformats.org/officeDocument/2006/relationships/image"/><Relationship Id="rId2" Target="../media/image8.png" Type="http://schemas.openxmlformats.org/officeDocument/2006/relationships/image"/><Relationship Id="rId20" Target="../media/image25.jpe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jpe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7.pn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7.pn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7.pn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7.pn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7.png" Type="http://schemas.openxmlformats.org/officeDocument/2006/relationships/image"/><Relationship Id="rId7" Target="../media/image61.jpe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7.png" Type="http://schemas.openxmlformats.org/officeDocument/2006/relationships/image"/><Relationship Id="rId7" Target="../media/image62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linkedin.com/in/biancaalves/" TargetMode="External" Type="http://schemas.openxmlformats.org/officeDocument/2006/relationships/hyperlink"/><Relationship Id="rId11" Target="mailto:adamantiamilia@gmail.com" TargetMode="External" Type="http://schemas.openxmlformats.org/officeDocument/2006/relationships/hyperlink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Relationship Id="rId6" Target="../media/image67.png" Type="http://schemas.openxmlformats.org/officeDocument/2006/relationships/image"/><Relationship Id="rId7" Target="../media/image68.png" Type="http://schemas.openxmlformats.org/officeDocument/2006/relationships/image"/><Relationship Id="rId8" Target="../media/image69.pn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7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7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11" Target="../media/image41.png" Type="http://schemas.openxmlformats.org/officeDocument/2006/relationships/image"/><Relationship Id="rId12" Target="../media/image42.svg" Type="http://schemas.openxmlformats.org/officeDocument/2006/relationships/image"/><Relationship Id="rId13" Target="../media/image43.png" Type="http://schemas.openxmlformats.org/officeDocument/2006/relationships/image"/><Relationship Id="rId14" Target="../media/image44.svg" Type="http://schemas.openxmlformats.org/officeDocument/2006/relationships/image"/><Relationship Id="rId15" Target="../media/image45.png" Type="http://schemas.openxmlformats.org/officeDocument/2006/relationships/image"/><Relationship Id="rId16" Target="../media/image46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7.pn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7.png" Type="http://schemas.openxmlformats.org/officeDocument/2006/relationships/image"/><Relationship Id="rId9" Target="../media/image4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9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9991" y="-461871"/>
            <a:ext cx="8681329" cy="10784260"/>
          </a:xfrm>
          <a:custGeom>
            <a:avLst/>
            <a:gdLst/>
            <a:ahLst/>
            <a:cxnLst/>
            <a:rect r="r" b="b" t="t" l="l"/>
            <a:pathLst>
              <a:path h="10784260" w="8681329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28092" y="7365586"/>
            <a:ext cx="12832964" cy="303325"/>
          </a:xfrm>
          <a:custGeom>
            <a:avLst/>
            <a:gdLst/>
            <a:ahLst/>
            <a:cxnLst/>
            <a:rect r="r" b="b" t="t" l="l"/>
            <a:pathLst>
              <a:path h="303325" w="12832964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95249" y="153658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39358" y="1536588"/>
            <a:ext cx="4260633" cy="5047212"/>
          </a:xfrm>
          <a:custGeom>
            <a:avLst/>
            <a:gdLst/>
            <a:ahLst/>
            <a:cxnLst/>
            <a:rect r="r" b="b" t="t" l="l"/>
            <a:pathLst>
              <a:path h="5047212" w="4260633">
                <a:moveTo>
                  <a:pt x="0" y="0"/>
                </a:moveTo>
                <a:lnTo>
                  <a:pt x="4260633" y="0"/>
                </a:lnTo>
                <a:lnTo>
                  <a:pt x="4260633" y="5047212"/>
                </a:lnTo>
                <a:lnTo>
                  <a:pt x="0" y="50472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5122267"/>
            <a:ext cx="6917732" cy="81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5"/>
              </a:lnSpc>
            </a:pPr>
            <a:r>
              <a:rPr lang="en-US" sz="2638" spc="44">
                <a:solidFill>
                  <a:srgbClr val="FEFDFD"/>
                </a:solidFill>
                <a:latin typeface="Figtree"/>
              </a:rPr>
              <a:t>Connecting underrepresented tech talent with companies, fostering diversity in tech.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839959"/>
            <a:ext cx="13835464" cy="209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049"/>
              </a:lnSpc>
            </a:pPr>
            <a:r>
              <a:rPr lang="en-US" sz="14590" spc="1561">
                <a:solidFill>
                  <a:srgbClr val="FEFDFD"/>
                </a:solidFill>
                <a:latin typeface="NIKEA"/>
              </a:rPr>
              <a:t>SHIFT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068517"/>
            <a:ext cx="4459690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19"/>
              </a:lnSpc>
            </a:pPr>
            <a:r>
              <a:rPr lang="en-US" sz="2199" spc="312">
                <a:solidFill>
                  <a:srgbClr val="FFFFFF"/>
                </a:solidFill>
                <a:latin typeface="Kollektif Bold"/>
              </a:rPr>
              <a:t>NOVEMBER 4TH 2023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48329" y="969636"/>
            <a:ext cx="303239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864963"/>
            <a:ext cx="398104" cy="471601"/>
          </a:xfrm>
          <a:custGeom>
            <a:avLst/>
            <a:gdLst/>
            <a:ahLst/>
            <a:cxnLst/>
            <a:rect r="r" b="b" t="t" l="l"/>
            <a:pathLst>
              <a:path h="471601" w="398104">
                <a:moveTo>
                  <a:pt x="0" y="0"/>
                </a:moveTo>
                <a:lnTo>
                  <a:pt x="398104" y="0"/>
                </a:lnTo>
                <a:lnTo>
                  <a:pt x="398104" y="471600"/>
                </a:lnTo>
                <a:lnTo>
                  <a:pt x="0" y="471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7627" y="612415"/>
            <a:ext cx="398104" cy="471601"/>
          </a:xfrm>
          <a:custGeom>
            <a:avLst/>
            <a:gdLst/>
            <a:ahLst/>
            <a:cxnLst/>
            <a:rect r="r" b="b" t="t" l="l"/>
            <a:pathLst>
              <a:path h="471601" w="398104">
                <a:moveTo>
                  <a:pt x="0" y="0"/>
                </a:moveTo>
                <a:lnTo>
                  <a:pt x="398105" y="0"/>
                </a:lnTo>
                <a:lnTo>
                  <a:pt x="398105" y="471600"/>
                </a:lnTo>
                <a:lnTo>
                  <a:pt x="0" y="471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47107" y="4433887"/>
            <a:ext cx="8193785" cy="127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FFFFFF"/>
                </a:solidFill>
                <a:latin typeface="Roboto Bold"/>
              </a:rPr>
              <a:t>Let’s Take a Look!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7256" y="717087"/>
            <a:ext cx="303239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7627" y="612415"/>
            <a:ext cx="398104" cy="471601"/>
          </a:xfrm>
          <a:custGeom>
            <a:avLst/>
            <a:gdLst/>
            <a:ahLst/>
            <a:cxnLst/>
            <a:rect r="r" b="b" t="t" l="l"/>
            <a:pathLst>
              <a:path h="471601" w="398104">
                <a:moveTo>
                  <a:pt x="0" y="0"/>
                </a:moveTo>
                <a:lnTo>
                  <a:pt x="398105" y="0"/>
                </a:lnTo>
                <a:lnTo>
                  <a:pt x="398105" y="471600"/>
                </a:lnTo>
                <a:lnTo>
                  <a:pt x="0" y="471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828800" y="1773311"/>
            <a:ext cx="14630400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047107" y="963686"/>
            <a:ext cx="8193785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Bold"/>
              </a:rPr>
              <a:t>User Management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7256" y="717087"/>
            <a:ext cx="303239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7627" y="612415"/>
            <a:ext cx="398104" cy="471601"/>
          </a:xfrm>
          <a:custGeom>
            <a:avLst/>
            <a:gdLst/>
            <a:ahLst/>
            <a:cxnLst/>
            <a:rect r="r" b="b" t="t" l="l"/>
            <a:pathLst>
              <a:path h="471601" w="398104">
                <a:moveTo>
                  <a:pt x="0" y="0"/>
                </a:moveTo>
                <a:lnTo>
                  <a:pt x="398105" y="0"/>
                </a:lnTo>
                <a:lnTo>
                  <a:pt x="398105" y="471600"/>
                </a:lnTo>
                <a:lnTo>
                  <a:pt x="0" y="471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828800" y="1771650"/>
            <a:ext cx="14630400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149889" y="952500"/>
            <a:ext cx="998822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Bold"/>
              </a:rPr>
              <a:t>Sending an Invitation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7256" y="717087"/>
            <a:ext cx="303239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7627" y="612415"/>
            <a:ext cx="398104" cy="471601"/>
          </a:xfrm>
          <a:custGeom>
            <a:avLst/>
            <a:gdLst/>
            <a:ahLst/>
            <a:cxnLst/>
            <a:rect r="r" b="b" t="t" l="l"/>
            <a:pathLst>
              <a:path h="471601" w="398104">
                <a:moveTo>
                  <a:pt x="0" y="0"/>
                </a:moveTo>
                <a:lnTo>
                  <a:pt x="398105" y="0"/>
                </a:lnTo>
                <a:lnTo>
                  <a:pt x="398105" y="471600"/>
                </a:lnTo>
                <a:lnTo>
                  <a:pt x="0" y="471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828800" y="1771650"/>
            <a:ext cx="14630400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149889" y="952500"/>
            <a:ext cx="998822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Bold"/>
              </a:rPr>
              <a:t>Posting a Job Listing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7256" y="717087"/>
            <a:ext cx="303239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7627" y="612415"/>
            <a:ext cx="398104" cy="471601"/>
          </a:xfrm>
          <a:custGeom>
            <a:avLst/>
            <a:gdLst/>
            <a:ahLst/>
            <a:cxnLst/>
            <a:rect r="r" b="b" t="t" l="l"/>
            <a:pathLst>
              <a:path h="471601" w="398104">
                <a:moveTo>
                  <a:pt x="0" y="0"/>
                </a:moveTo>
                <a:lnTo>
                  <a:pt x="398105" y="0"/>
                </a:lnTo>
                <a:lnTo>
                  <a:pt x="398105" y="471600"/>
                </a:lnTo>
                <a:lnTo>
                  <a:pt x="0" y="471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828800" y="1771650"/>
            <a:ext cx="14630400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149889" y="952500"/>
            <a:ext cx="998822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Bold"/>
              </a:rPr>
              <a:t>Job Search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7256" y="717087"/>
            <a:ext cx="303239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7627" y="612415"/>
            <a:ext cx="398104" cy="471601"/>
          </a:xfrm>
          <a:custGeom>
            <a:avLst/>
            <a:gdLst/>
            <a:ahLst/>
            <a:cxnLst/>
            <a:rect r="r" b="b" t="t" l="l"/>
            <a:pathLst>
              <a:path h="471601" w="398104">
                <a:moveTo>
                  <a:pt x="0" y="0"/>
                </a:moveTo>
                <a:lnTo>
                  <a:pt x="398105" y="0"/>
                </a:lnTo>
                <a:lnTo>
                  <a:pt x="398105" y="471600"/>
                </a:lnTo>
                <a:lnTo>
                  <a:pt x="0" y="471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07098" y="4142321"/>
            <a:ext cx="10473803" cy="5115979"/>
          </a:xfrm>
          <a:custGeom>
            <a:avLst/>
            <a:gdLst/>
            <a:ahLst/>
            <a:cxnLst/>
            <a:rect r="r" b="b" t="t" l="l"/>
            <a:pathLst>
              <a:path h="5115979" w="10473803">
                <a:moveTo>
                  <a:pt x="0" y="0"/>
                </a:moveTo>
                <a:lnTo>
                  <a:pt x="10473804" y="0"/>
                </a:lnTo>
                <a:lnTo>
                  <a:pt x="10473804" y="5115979"/>
                </a:lnTo>
                <a:lnTo>
                  <a:pt x="0" y="51159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90133" y="2315209"/>
            <a:ext cx="9707735" cy="127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FFFFFF"/>
                </a:solidFill>
                <a:latin typeface="Roboto Bold"/>
              </a:rPr>
              <a:t>If we had more time...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7256" y="717087"/>
            <a:ext cx="303239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52349"/>
            <a:ext cx="398104" cy="471601"/>
          </a:xfrm>
          <a:custGeom>
            <a:avLst/>
            <a:gdLst/>
            <a:ahLst/>
            <a:cxnLst/>
            <a:rect r="r" b="b" t="t" l="l"/>
            <a:pathLst>
              <a:path h="471601" w="398104">
                <a:moveTo>
                  <a:pt x="0" y="0"/>
                </a:moveTo>
                <a:lnTo>
                  <a:pt x="398104" y="0"/>
                </a:lnTo>
                <a:lnTo>
                  <a:pt x="398104" y="471601"/>
                </a:lnTo>
                <a:lnTo>
                  <a:pt x="0" y="4716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60462" y="1621311"/>
            <a:ext cx="12186126" cy="8665689"/>
          </a:xfrm>
          <a:custGeom>
            <a:avLst/>
            <a:gdLst/>
            <a:ahLst/>
            <a:cxnLst/>
            <a:rect r="r" b="b" t="t" l="l"/>
            <a:pathLst>
              <a:path h="8665689" w="12186126">
                <a:moveTo>
                  <a:pt x="0" y="0"/>
                </a:moveTo>
                <a:lnTo>
                  <a:pt x="12186126" y="0"/>
                </a:lnTo>
                <a:lnTo>
                  <a:pt x="12186126" y="8665689"/>
                </a:lnTo>
                <a:lnTo>
                  <a:pt x="0" y="86656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06990" y="564790"/>
            <a:ext cx="661290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8072B"/>
                </a:solidFill>
                <a:latin typeface="Roboto Bold"/>
              </a:rPr>
              <a:t>Improve recruiter efficiency with smart candidate lists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48329" y="757022"/>
            <a:ext cx="303239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000000"/>
                </a:solidFill>
                <a:latin typeface="Roboto Bold"/>
              </a:rPr>
              <a:t>SHIFT 2 TEAM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52349"/>
            <a:ext cx="398104" cy="471601"/>
          </a:xfrm>
          <a:custGeom>
            <a:avLst/>
            <a:gdLst/>
            <a:ahLst/>
            <a:cxnLst/>
            <a:rect r="r" b="b" t="t" l="l"/>
            <a:pathLst>
              <a:path h="471601" w="398104">
                <a:moveTo>
                  <a:pt x="0" y="0"/>
                </a:moveTo>
                <a:lnTo>
                  <a:pt x="398104" y="0"/>
                </a:lnTo>
                <a:lnTo>
                  <a:pt x="398104" y="471601"/>
                </a:lnTo>
                <a:lnTo>
                  <a:pt x="0" y="4716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06990" y="564790"/>
            <a:ext cx="661290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8072B"/>
                </a:solidFill>
                <a:latin typeface="Roboto Bold"/>
              </a:rPr>
              <a:t>Improve recruiter efficiency with smart candidate lists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8329" y="757022"/>
            <a:ext cx="303239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000000"/>
                </a:solidFill>
                <a:latin typeface="Roboto Bold"/>
              </a:rPr>
              <a:t>SHIFT 2 TEAM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061485" y="1621311"/>
            <a:ext cx="12165030" cy="8650688"/>
          </a:xfrm>
          <a:custGeom>
            <a:avLst/>
            <a:gdLst/>
            <a:ahLst/>
            <a:cxnLst/>
            <a:rect r="r" b="b" t="t" l="l"/>
            <a:pathLst>
              <a:path h="8650688" w="12165030">
                <a:moveTo>
                  <a:pt x="0" y="0"/>
                </a:moveTo>
                <a:lnTo>
                  <a:pt x="12165030" y="0"/>
                </a:lnTo>
                <a:lnTo>
                  <a:pt x="12165030" y="8650688"/>
                </a:lnTo>
                <a:lnTo>
                  <a:pt x="0" y="86506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52349"/>
            <a:ext cx="398104" cy="471601"/>
          </a:xfrm>
          <a:custGeom>
            <a:avLst/>
            <a:gdLst/>
            <a:ahLst/>
            <a:cxnLst/>
            <a:rect r="r" b="b" t="t" l="l"/>
            <a:pathLst>
              <a:path h="471601" w="398104">
                <a:moveTo>
                  <a:pt x="0" y="0"/>
                </a:moveTo>
                <a:lnTo>
                  <a:pt x="398104" y="0"/>
                </a:lnTo>
                <a:lnTo>
                  <a:pt x="398104" y="471601"/>
                </a:lnTo>
                <a:lnTo>
                  <a:pt x="0" y="4716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06990" y="564790"/>
            <a:ext cx="661290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8072B"/>
                </a:solidFill>
                <a:latin typeface="Roboto Bold"/>
              </a:rPr>
              <a:t>Improve recruiter efficiency with smart candidate lists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8329" y="757022"/>
            <a:ext cx="303239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000000"/>
                </a:solidFill>
                <a:latin typeface="Roboto Bold"/>
              </a:rPr>
              <a:t>SHIFT 2 TEAM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112342" y="1796263"/>
            <a:ext cx="5637421" cy="9716701"/>
          </a:xfrm>
          <a:custGeom>
            <a:avLst/>
            <a:gdLst/>
            <a:ahLst/>
            <a:cxnLst/>
            <a:rect r="r" b="b" t="t" l="l"/>
            <a:pathLst>
              <a:path h="9716701" w="5637421">
                <a:moveTo>
                  <a:pt x="0" y="0"/>
                </a:moveTo>
                <a:lnTo>
                  <a:pt x="5637421" y="0"/>
                </a:lnTo>
                <a:lnTo>
                  <a:pt x="5637421" y="9716701"/>
                </a:lnTo>
                <a:lnTo>
                  <a:pt x="0" y="97167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3528" t="-1800" r="0" b="-23426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52349"/>
            <a:ext cx="398104" cy="471601"/>
          </a:xfrm>
          <a:custGeom>
            <a:avLst/>
            <a:gdLst/>
            <a:ahLst/>
            <a:cxnLst/>
            <a:rect r="r" b="b" t="t" l="l"/>
            <a:pathLst>
              <a:path h="471601" w="398104">
                <a:moveTo>
                  <a:pt x="0" y="0"/>
                </a:moveTo>
                <a:lnTo>
                  <a:pt x="398104" y="0"/>
                </a:lnTo>
                <a:lnTo>
                  <a:pt x="398104" y="471601"/>
                </a:lnTo>
                <a:lnTo>
                  <a:pt x="0" y="4716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40851" y="1669084"/>
            <a:ext cx="14406298" cy="10244479"/>
          </a:xfrm>
          <a:custGeom>
            <a:avLst/>
            <a:gdLst/>
            <a:ahLst/>
            <a:cxnLst/>
            <a:rect r="r" b="b" t="t" l="l"/>
            <a:pathLst>
              <a:path h="10244479" w="14406298">
                <a:moveTo>
                  <a:pt x="0" y="0"/>
                </a:moveTo>
                <a:lnTo>
                  <a:pt x="14406298" y="0"/>
                </a:lnTo>
                <a:lnTo>
                  <a:pt x="14406298" y="10244479"/>
                </a:lnTo>
                <a:lnTo>
                  <a:pt x="0" y="102444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48329" y="757022"/>
            <a:ext cx="303239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000000"/>
                </a:solidFill>
                <a:latin typeface="Roboto Bold"/>
              </a:rPr>
              <a:t>SHIFT 2 TEAM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06990" y="564790"/>
            <a:ext cx="661290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8072B"/>
                </a:solidFill>
                <a:latin typeface="Roboto Bold"/>
              </a:rPr>
              <a:t>Enable administrators to send bulk invitations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74194" y="1826714"/>
            <a:ext cx="19874105" cy="8642550"/>
            <a:chOff x="0" y="0"/>
            <a:chExt cx="5439065" cy="23652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9065" cy="2365259"/>
            </a:xfrm>
            <a:custGeom>
              <a:avLst/>
              <a:gdLst/>
              <a:ahLst/>
              <a:cxnLst/>
              <a:rect r="r" b="b" t="t" l="l"/>
              <a:pathLst>
                <a:path h="2365259" w="5439065">
                  <a:moveTo>
                    <a:pt x="0" y="0"/>
                  </a:moveTo>
                  <a:lnTo>
                    <a:pt x="5439065" y="0"/>
                  </a:lnTo>
                  <a:lnTo>
                    <a:pt x="5439065" y="2365259"/>
                  </a:lnTo>
                  <a:lnTo>
                    <a:pt x="0" y="2365259"/>
                  </a:lnTo>
                  <a:close/>
                </a:path>
              </a:pathLst>
            </a:custGeom>
            <a:solidFill>
              <a:srgbClr val="1807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39065" cy="2403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074634" y="1931489"/>
            <a:ext cx="6138732" cy="85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6351">
                <a:solidFill>
                  <a:srgbClr val="FEFDFD"/>
                </a:solidFill>
                <a:latin typeface="Roboto Bold"/>
              </a:rPr>
              <a:t>Meet Our Team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92738" y="5546405"/>
            <a:ext cx="2411995" cy="272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7"/>
              </a:lnSpc>
              <a:spcBef>
                <a:spcPct val="0"/>
              </a:spcBef>
            </a:pPr>
            <a:r>
              <a:rPr lang="en-US" sz="1634">
                <a:solidFill>
                  <a:srgbClr val="FEFDFD"/>
                </a:solidFill>
                <a:latin typeface="League Spartan"/>
              </a:rPr>
              <a:t>Bianca Alves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29080" y="5790251"/>
            <a:ext cx="1901121" cy="25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7"/>
              </a:lnSpc>
              <a:spcBef>
                <a:spcPct val="0"/>
              </a:spcBef>
            </a:pPr>
            <a:r>
              <a:rPr lang="en-US" sz="1497">
                <a:solidFill>
                  <a:srgbClr val="FEFDFD"/>
                </a:solidFill>
                <a:latin typeface="Montserrat Semi-Bold Italics"/>
              </a:rPr>
              <a:t>Project manager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24619" y="5594614"/>
            <a:ext cx="2326606" cy="272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7"/>
              </a:lnSpc>
              <a:spcBef>
                <a:spcPct val="0"/>
              </a:spcBef>
            </a:pPr>
            <a:r>
              <a:rPr lang="en-US" sz="1634">
                <a:solidFill>
                  <a:srgbClr val="FEFDFD"/>
                </a:solidFill>
                <a:latin typeface="League Spartan"/>
              </a:rPr>
              <a:t>Adamantia Milia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07207" y="5889558"/>
            <a:ext cx="1678938" cy="25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7"/>
              </a:lnSpc>
              <a:spcBef>
                <a:spcPct val="0"/>
              </a:spcBef>
            </a:pPr>
            <a:r>
              <a:rPr lang="en-US" sz="1497">
                <a:solidFill>
                  <a:srgbClr val="FEFDFD"/>
                </a:solidFill>
                <a:latin typeface="Montserrat Semi-Bold Italics"/>
              </a:rPr>
              <a:t>Frontend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01158" y="5546405"/>
            <a:ext cx="2281454" cy="272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7"/>
              </a:lnSpc>
              <a:spcBef>
                <a:spcPct val="0"/>
              </a:spcBef>
            </a:pPr>
            <a:r>
              <a:rPr lang="en-US" sz="1634">
                <a:solidFill>
                  <a:srgbClr val="FEFDFD"/>
                </a:solidFill>
                <a:latin typeface="League Spartan"/>
              </a:rPr>
              <a:t>Adrianna Zielińska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22457" y="9485591"/>
            <a:ext cx="2057154" cy="272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7"/>
              </a:lnSpc>
              <a:spcBef>
                <a:spcPct val="0"/>
              </a:spcBef>
            </a:pPr>
            <a:r>
              <a:rPr lang="en-US" sz="1634">
                <a:solidFill>
                  <a:srgbClr val="FEFDFD"/>
                </a:solidFill>
                <a:latin typeface="League Spartan"/>
              </a:rPr>
              <a:t>Istvan Zsigmond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216018" y="2864344"/>
            <a:ext cx="2463156" cy="2463156"/>
            <a:chOff x="0" y="0"/>
            <a:chExt cx="3284208" cy="32842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84208" cy="3284208"/>
            </a:xfrm>
            <a:custGeom>
              <a:avLst/>
              <a:gdLst/>
              <a:ahLst/>
              <a:cxnLst/>
              <a:rect r="r" b="b" t="t" l="l"/>
              <a:pathLst>
                <a:path h="3284208" w="3284208">
                  <a:moveTo>
                    <a:pt x="0" y="0"/>
                  </a:moveTo>
                  <a:lnTo>
                    <a:pt x="3284208" y="0"/>
                  </a:lnTo>
                  <a:lnTo>
                    <a:pt x="3284208" y="3284208"/>
                  </a:lnTo>
                  <a:lnTo>
                    <a:pt x="0" y="328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265505" y="260122"/>
              <a:ext cx="2753199" cy="2753188"/>
              <a:chOff x="0" y="0"/>
              <a:chExt cx="6350000" cy="634997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-16666" r="0" b="-16666"/>
                </a:stretch>
              </a:blipFill>
            </p:spPr>
          </p:sp>
        </p:grpSp>
      </p:grpSp>
      <p:grpSp>
        <p:nvGrpSpPr>
          <p:cNvPr name="Group 16" id="16"/>
          <p:cNvGrpSpPr/>
          <p:nvPr/>
        </p:nvGrpSpPr>
        <p:grpSpPr>
          <a:xfrm rot="0">
            <a:off x="3608826" y="2912553"/>
            <a:ext cx="2463156" cy="2463156"/>
            <a:chOff x="0" y="0"/>
            <a:chExt cx="3284208" cy="32842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84208" cy="3284208"/>
            </a:xfrm>
            <a:custGeom>
              <a:avLst/>
              <a:gdLst/>
              <a:ahLst/>
              <a:cxnLst/>
              <a:rect r="r" b="b" t="t" l="l"/>
              <a:pathLst>
                <a:path h="3284208" w="3284208">
                  <a:moveTo>
                    <a:pt x="0" y="0"/>
                  </a:moveTo>
                  <a:lnTo>
                    <a:pt x="3284208" y="0"/>
                  </a:lnTo>
                  <a:lnTo>
                    <a:pt x="3284208" y="3284208"/>
                  </a:lnTo>
                  <a:lnTo>
                    <a:pt x="0" y="328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253887" y="260122"/>
              <a:ext cx="2753199" cy="2753188"/>
              <a:chOff x="0" y="0"/>
              <a:chExt cx="6350000" cy="634997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24999" t="0" r="-24999" b="0"/>
                </a:stretch>
              </a:blipFill>
            </p:spPr>
          </p:sp>
        </p:grpSp>
      </p:grpSp>
      <p:grpSp>
        <p:nvGrpSpPr>
          <p:cNvPr name="Group 20" id="20"/>
          <p:cNvGrpSpPr/>
          <p:nvPr/>
        </p:nvGrpSpPr>
        <p:grpSpPr>
          <a:xfrm rot="0">
            <a:off x="7910307" y="2864344"/>
            <a:ext cx="2463156" cy="2463156"/>
            <a:chOff x="0" y="0"/>
            <a:chExt cx="3284208" cy="328420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284208" cy="3284208"/>
            </a:xfrm>
            <a:custGeom>
              <a:avLst/>
              <a:gdLst/>
              <a:ahLst/>
              <a:cxnLst/>
              <a:rect r="r" b="b" t="t" l="l"/>
              <a:pathLst>
                <a:path h="3284208" w="3284208">
                  <a:moveTo>
                    <a:pt x="0" y="0"/>
                  </a:moveTo>
                  <a:lnTo>
                    <a:pt x="3284208" y="0"/>
                  </a:lnTo>
                  <a:lnTo>
                    <a:pt x="3284208" y="3284208"/>
                  </a:lnTo>
                  <a:lnTo>
                    <a:pt x="0" y="328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265505" y="260122"/>
              <a:ext cx="2753199" cy="2753188"/>
              <a:chOff x="0" y="0"/>
              <a:chExt cx="6350000" cy="634997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24" id="24"/>
          <p:cNvGrpSpPr/>
          <p:nvPr/>
        </p:nvGrpSpPr>
        <p:grpSpPr>
          <a:xfrm rot="0">
            <a:off x="7819456" y="6803530"/>
            <a:ext cx="2463156" cy="2463156"/>
            <a:chOff x="0" y="0"/>
            <a:chExt cx="3284208" cy="328420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284208" cy="3284208"/>
            </a:xfrm>
            <a:custGeom>
              <a:avLst/>
              <a:gdLst/>
              <a:ahLst/>
              <a:cxnLst/>
              <a:rect r="r" b="b" t="t" l="l"/>
              <a:pathLst>
                <a:path h="3284208" w="3284208">
                  <a:moveTo>
                    <a:pt x="0" y="0"/>
                  </a:moveTo>
                  <a:lnTo>
                    <a:pt x="3284208" y="0"/>
                  </a:lnTo>
                  <a:lnTo>
                    <a:pt x="3284208" y="3284208"/>
                  </a:lnTo>
                  <a:lnTo>
                    <a:pt x="0" y="328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6" id="26"/>
            <p:cNvGrpSpPr>
              <a:grpSpLocks noChangeAspect="true"/>
            </p:cNvGrpSpPr>
            <p:nvPr/>
          </p:nvGrpSpPr>
          <p:grpSpPr>
            <a:xfrm rot="0">
              <a:off x="254547" y="260122"/>
              <a:ext cx="2753199" cy="2753188"/>
              <a:chOff x="0" y="0"/>
              <a:chExt cx="6350000" cy="634997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l="0" t="0" r="0" b="0"/>
                </a:stretch>
              </a:blipFill>
            </p:spPr>
          </p:sp>
        </p:grpSp>
      </p:grpSp>
      <p:sp>
        <p:nvSpPr>
          <p:cNvPr name="Freeform 28" id="28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8453710" y="5863253"/>
            <a:ext cx="1376351" cy="5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7"/>
              </a:lnSpc>
              <a:spcBef>
                <a:spcPct val="0"/>
              </a:spcBef>
            </a:pPr>
            <a:r>
              <a:rPr lang="en-US" sz="1497">
                <a:solidFill>
                  <a:srgbClr val="FEFDFD"/>
                </a:solidFill>
                <a:latin typeface="Montserrat Semi-Bold Italics"/>
              </a:rPr>
              <a:t>Backend, Data Science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48329" y="757022"/>
            <a:ext cx="303239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000000"/>
                </a:solidFill>
                <a:latin typeface="Roboto Bold"/>
              </a:rPr>
              <a:t>SHIFT 2 TEAM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028700" y="652349"/>
            <a:ext cx="398104" cy="471601"/>
          </a:xfrm>
          <a:custGeom>
            <a:avLst/>
            <a:gdLst/>
            <a:ahLst/>
            <a:cxnLst/>
            <a:rect r="r" b="b" t="t" l="l"/>
            <a:pathLst>
              <a:path h="471601" w="398104">
                <a:moveTo>
                  <a:pt x="0" y="0"/>
                </a:moveTo>
                <a:lnTo>
                  <a:pt x="398104" y="0"/>
                </a:lnTo>
                <a:lnTo>
                  <a:pt x="398104" y="471601"/>
                </a:lnTo>
                <a:lnTo>
                  <a:pt x="0" y="47160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8362859" y="9802440"/>
            <a:ext cx="1376351" cy="25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7"/>
              </a:lnSpc>
              <a:spcBef>
                <a:spcPct val="0"/>
              </a:spcBef>
            </a:pPr>
            <a:r>
              <a:rPr lang="en-US" sz="1497">
                <a:solidFill>
                  <a:srgbClr val="FEFDFD"/>
                </a:solidFill>
                <a:latin typeface="Montserrat Semi-Bold Italics"/>
              </a:rPr>
              <a:t>Backend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2236791" y="9404253"/>
            <a:ext cx="2391652" cy="27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8"/>
              </a:lnSpc>
              <a:spcBef>
                <a:spcPct val="0"/>
              </a:spcBef>
            </a:pPr>
            <a:r>
              <a:rPr lang="en-US" sz="1620">
                <a:solidFill>
                  <a:srgbClr val="FEFDFD"/>
                </a:solidFill>
                <a:latin typeface="League Spartan"/>
              </a:rPr>
              <a:t>João Rodrigues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545737" y="9696710"/>
            <a:ext cx="1664779" cy="254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9"/>
              </a:lnSpc>
              <a:spcBef>
                <a:spcPct val="0"/>
              </a:spcBef>
            </a:pPr>
            <a:r>
              <a:rPr lang="en-US" sz="1485">
                <a:solidFill>
                  <a:srgbClr val="FEFDFD"/>
                </a:solidFill>
                <a:latin typeface="Montserrat Semi-Bold Italics"/>
              </a:rPr>
              <a:t>Fullstack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717423" y="9423116"/>
            <a:ext cx="2306984" cy="27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8"/>
              </a:lnSpc>
              <a:spcBef>
                <a:spcPct val="0"/>
              </a:spcBef>
            </a:pPr>
            <a:r>
              <a:rPr lang="en-US" sz="1620">
                <a:solidFill>
                  <a:srgbClr val="FEFDFD"/>
                </a:solidFill>
                <a:latin typeface="League Spartan"/>
              </a:rPr>
              <a:t>Hannah Rüfenacht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997628" y="9715573"/>
            <a:ext cx="1664779" cy="254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9"/>
              </a:lnSpc>
              <a:spcBef>
                <a:spcPct val="0"/>
              </a:spcBef>
            </a:pPr>
            <a:r>
              <a:rPr lang="en-US" sz="1485">
                <a:solidFill>
                  <a:srgbClr val="FEFDFD"/>
                </a:solidFill>
                <a:latin typeface="Montserrat Semi-Bold Italics"/>
              </a:rPr>
              <a:t>UX/UI Designer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2236791" y="6803530"/>
            <a:ext cx="2442382" cy="2442382"/>
            <a:chOff x="0" y="0"/>
            <a:chExt cx="3256510" cy="325651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256510" cy="3256510"/>
            </a:xfrm>
            <a:custGeom>
              <a:avLst/>
              <a:gdLst/>
              <a:ahLst/>
              <a:cxnLst/>
              <a:rect r="r" b="b" t="t" l="l"/>
              <a:pathLst>
                <a:path h="3256510" w="3256510">
                  <a:moveTo>
                    <a:pt x="0" y="0"/>
                  </a:moveTo>
                  <a:lnTo>
                    <a:pt x="3256510" y="0"/>
                  </a:lnTo>
                  <a:lnTo>
                    <a:pt x="3256510" y="3256510"/>
                  </a:lnTo>
                  <a:lnTo>
                    <a:pt x="0" y="3256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0" id="40"/>
            <p:cNvGrpSpPr>
              <a:grpSpLocks noChangeAspect="true"/>
            </p:cNvGrpSpPr>
            <p:nvPr/>
          </p:nvGrpSpPr>
          <p:grpSpPr>
            <a:xfrm rot="0">
              <a:off x="263265" y="257928"/>
              <a:ext cx="2729979" cy="2729968"/>
              <a:chOff x="0" y="0"/>
              <a:chExt cx="6350000" cy="6349975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9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42" id="42"/>
          <p:cNvGrpSpPr/>
          <p:nvPr/>
        </p:nvGrpSpPr>
        <p:grpSpPr>
          <a:xfrm rot="0">
            <a:off x="3608826" y="6803530"/>
            <a:ext cx="2442382" cy="2442382"/>
            <a:chOff x="0" y="0"/>
            <a:chExt cx="3256510" cy="325651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3256510" cy="3256510"/>
            </a:xfrm>
            <a:custGeom>
              <a:avLst/>
              <a:gdLst/>
              <a:ahLst/>
              <a:cxnLst/>
              <a:rect r="r" b="b" t="t" l="l"/>
              <a:pathLst>
                <a:path h="3256510" w="3256510">
                  <a:moveTo>
                    <a:pt x="0" y="0"/>
                  </a:moveTo>
                  <a:lnTo>
                    <a:pt x="3256510" y="0"/>
                  </a:lnTo>
                  <a:lnTo>
                    <a:pt x="3256510" y="3256510"/>
                  </a:lnTo>
                  <a:lnTo>
                    <a:pt x="0" y="3256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4" id="44"/>
            <p:cNvGrpSpPr>
              <a:grpSpLocks noChangeAspect="true"/>
            </p:cNvGrpSpPr>
            <p:nvPr/>
          </p:nvGrpSpPr>
          <p:grpSpPr>
            <a:xfrm rot="0">
              <a:off x="251746" y="257928"/>
              <a:ext cx="2729979" cy="2729968"/>
              <a:chOff x="0" y="0"/>
              <a:chExt cx="6350000" cy="6349975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0"/>
                <a:stretch>
                  <a:fillRect l="-1746" t="0" r="-1746" b="0"/>
                </a:stretch>
              </a:blipFill>
            </p:spPr>
          </p:sp>
        </p:grp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52349"/>
            <a:ext cx="398104" cy="471601"/>
          </a:xfrm>
          <a:custGeom>
            <a:avLst/>
            <a:gdLst/>
            <a:ahLst/>
            <a:cxnLst/>
            <a:rect r="r" b="b" t="t" l="l"/>
            <a:pathLst>
              <a:path h="471601" w="398104">
                <a:moveTo>
                  <a:pt x="0" y="0"/>
                </a:moveTo>
                <a:lnTo>
                  <a:pt x="398104" y="0"/>
                </a:lnTo>
                <a:lnTo>
                  <a:pt x="398104" y="471601"/>
                </a:lnTo>
                <a:lnTo>
                  <a:pt x="0" y="4716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18866" y="1669084"/>
            <a:ext cx="14450268" cy="11259167"/>
          </a:xfrm>
          <a:custGeom>
            <a:avLst/>
            <a:gdLst/>
            <a:ahLst/>
            <a:cxnLst/>
            <a:rect r="r" b="b" t="t" l="l"/>
            <a:pathLst>
              <a:path h="11259167" w="14450268">
                <a:moveTo>
                  <a:pt x="0" y="0"/>
                </a:moveTo>
                <a:lnTo>
                  <a:pt x="14450268" y="0"/>
                </a:lnTo>
                <a:lnTo>
                  <a:pt x="14450268" y="11259167"/>
                </a:lnTo>
                <a:lnTo>
                  <a:pt x="0" y="112591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48329" y="757022"/>
            <a:ext cx="303239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000000"/>
                </a:solidFill>
                <a:latin typeface="Roboto Bold"/>
              </a:rPr>
              <a:t>SHIFT 2 TEAM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06990" y="564790"/>
            <a:ext cx="661290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8072B"/>
                </a:solidFill>
                <a:latin typeface="Roboto Bold"/>
              </a:rPr>
              <a:t>Enable administrators to send bulk invitations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52349"/>
            <a:ext cx="398104" cy="471601"/>
          </a:xfrm>
          <a:custGeom>
            <a:avLst/>
            <a:gdLst/>
            <a:ahLst/>
            <a:cxnLst/>
            <a:rect r="r" b="b" t="t" l="l"/>
            <a:pathLst>
              <a:path h="471601" w="398104">
                <a:moveTo>
                  <a:pt x="0" y="0"/>
                </a:moveTo>
                <a:lnTo>
                  <a:pt x="398104" y="0"/>
                </a:lnTo>
                <a:lnTo>
                  <a:pt x="398104" y="471601"/>
                </a:lnTo>
                <a:lnTo>
                  <a:pt x="0" y="4716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41739" y="1903226"/>
            <a:ext cx="11204521" cy="9886503"/>
          </a:xfrm>
          <a:custGeom>
            <a:avLst/>
            <a:gdLst/>
            <a:ahLst/>
            <a:cxnLst/>
            <a:rect r="r" b="b" t="t" l="l"/>
            <a:pathLst>
              <a:path h="9886503" w="11204521">
                <a:moveTo>
                  <a:pt x="0" y="0"/>
                </a:moveTo>
                <a:lnTo>
                  <a:pt x="11204522" y="0"/>
                </a:lnTo>
                <a:lnTo>
                  <a:pt x="11204522" y="9886502"/>
                </a:lnTo>
                <a:lnTo>
                  <a:pt x="0" y="98865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9454" t="-21440" r="-23647" b="-5790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48329" y="757022"/>
            <a:ext cx="303239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000000"/>
                </a:solidFill>
                <a:latin typeface="Roboto Bold"/>
              </a:rPr>
              <a:t>SHIFT 2 TEAM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06990" y="564790"/>
            <a:ext cx="661290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8072B"/>
                </a:solidFill>
                <a:latin typeface="Roboto Bold"/>
              </a:rPr>
              <a:t>Enable administrators to send bulk invitations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52349"/>
            <a:ext cx="398104" cy="471601"/>
          </a:xfrm>
          <a:custGeom>
            <a:avLst/>
            <a:gdLst/>
            <a:ahLst/>
            <a:cxnLst/>
            <a:rect r="r" b="b" t="t" l="l"/>
            <a:pathLst>
              <a:path h="471601" w="398104">
                <a:moveTo>
                  <a:pt x="0" y="0"/>
                </a:moveTo>
                <a:lnTo>
                  <a:pt x="398104" y="0"/>
                </a:lnTo>
                <a:lnTo>
                  <a:pt x="398104" y="471601"/>
                </a:lnTo>
                <a:lnTo>
                  <a:pt x="0" y="4716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0402" y="1821555"/>
            <a:ext cx="15087195" cy="8738001"/>
          </a:xfrm>
          <a:custGeom>
            <a:avLst/>
            <a:gdLst/>
            <a:ahLst/>
            <a:cxnLst/>
            <a:rect r="r" b="b" t="t" l="l"/>
            <a:pathLst>
              <a:path h="8738001" w="15087195">
                <a:moveTo>
                  <a:pt x="0" y="0"/>
                </a:moveTo>
                <a:lnTo>
                  <a:pt x="15087196" y="0"/>
                </a:lnTo>
                <a:lnTo>
                  <a:pt x="15087196" y="8738000"/>
                </a:lnTo>
                <a:lnTo>
                  <a:pt x="0" y="8738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48329" y="757022"/>
            <a:ext cx="303239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000000"/>
                </a:solidFill>
                <a:latin typeface="Roboto Bold"/>
              </a:rPr>
              <a:t>SHIFT 2 TEAM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06990" y="564790"/>
            <a:ext cx="661290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8072B"/>
                </a:solidFill>
                <a:latin typeface="Roboto Bold"/>
              </a:rPr>
              <a:t>Combat recruiter bias with blurred images and multiple clicks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52349"/>
            <a:ext cx="398104" cy="471601"/>
          </a:xfrm>
          <a:custGeom>
            <a:avLst/>
            <a:gdLst/>
            <a:ahLst/>
            <a:cxnLst/>
            <a:rect r="r" b="b" t="t" l="l"/>
            <a:pathLst>
              <a:path h="471601" w="398104">
                <a:moveTo>
                  <a:pt x="0" y="0"/>
                </a:moveTo>
                <a:lnTo>
                  <a:pt x="398104" y="0"/>
                </a:lnTo>
                <a:lnTo>
                  <a:pt x="398104" y="471601"/>
                </a:lnTo>
                <a:lnTo>
                  <a:pt x="0" y="4716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60555" y="2186019"/>
            <a:ext cx="4259374" cy="11052435"/>
          </a:xfrm>
          <a:custGeom>
            <a:avLst/>
            <a:gdLst/>
            <a:ahLst/>
            <a:cxnLst/>
            <a:rect r="r" b="b" t="t" l="l"/>
            <a:pathLst>
              <a:path h="11052435" w="4259374">
                <a:moveTo>
                  <a:pt x="0" y="0"/>
                </a:moveTo>
                <a:lnTo>
                  <a:pt x="4259374" y="0"/>
                </a:lnTo>
                <a:lnTo>
                  <a:pt x="4259374" y="11052436"/>
                </a:lnTo>
                <a:lnTo>
                  <a:pt x="0" y="110524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2166" t="0" r="-27586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48329" y="757022"/>
            <a:ext cx="303239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000000"/>
                </a:solidFill>
                <a:latin typeface="Roboto Bold"/>
              </a:rPr>
              <a:t>SHIFT 2 TEAM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06990" y="564790"/>
            <a:ext cx="661290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8072B"/>
                </a:solidFill>
                <a:latin typeface="Roboto Bold"/>
              </a:rPr>
              <a:t>Combat recruiter bias with blurred images and multiple clicks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003886" y="2186019"/>
            <a:ext cx="11123559" cy="6714304"/>
          </a:xfrm>
          <a:custGeom>
            <a:avLst/>
            <a:gdLst/>
            <a:ahLst/>
            <a:cxnLst/>
            <a:rect r="r" b="b" t="t" l="l"/>
            <a:pathLst>
              <a:path h="6714304" w="11123559">
                <a:moveTo>
                  <a:pt x="0" y="0"/>
                </a:moveTo>
                <a:lnTo>
                  <a:pt x="11123559" y="0"/>
                </a:lnTo>
                <a:lnTo>
                  <a:pt x="11123559" y="6714305"/>
                </a:lnTo>
                <a:lnTo>
                  <a:pt x="0" y="67143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3978" t="-87832" r="-21781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7627" y="612415"/>
            <a:ext cx="398104" cy="471601"/>
          </a:xfrm>
          <a:custGeom>
            <a:avLst/>
            <a:gdLst/>
            <a:ahLst/>
            <a:cxnLst/>
            <a:rect r="r" b="b" t="t" l="l"/>
            <a:pathLst>
              <a:path h="471601" w="398104">
                <a:moveTo>
                  <a:pt x="0" y="0"/>
                </a:moveTo>
                <a:lnTo>
                  <a:pt x="398105" y="0"/>
                </a:lnTo>
                <a:lnTo>
                  <a:pt x="398105" y="471600"/>
                </a:lnTo>
                <a:lnTo>
                  <a:pt x="0" y="471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22500" y="2285493"/>
            <a:ext cx="7862050" cy="6972807"/>
          </a:xfrm>
          <a:custGeom>
            <a:avLst/>
            <a:gdLst/>
            <a:ahLst/>
            <a:cxnLst/>
            <a:rect r="r" b="b" t="t" l="l"/>
            <a:pathLst>
              <a:path h="6972807" w="7862050">
                <a:moveTo>
                  <a:pt x="0" y="0"/>
                </a:moveTo>
                <a:lnTo>
                  <a:pt x="7862050" y="0"/>
                </a:lnTo>
                <a:lnTo>
                  <a:pt x="7862050" y="6972807"/>
                </a:lnTo>
                <a:lnTo>
                  <a:pt x="0" y="69728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54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87256" y="717087"/>
            <a:ext cx="303239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7627" y="612415"/>
            <a:ext cx="398104" cy="471601"/>
          </a:xfrm>
          <a:custGeom>
            <a:avLst/>
            <a:gdLst/>
            <a:ahLst/>
            <a:cxnLst/>
            <a:rect r="r" b="b" t="t" l="l"/>
            <a:pathLst>
              <a:path h="471601" w="398104">
                <a:moveTo>
                  <a:pt x="0" y="0"/>
                </a:moveTo>
                <a:lnTo>
                  <a:pt x="398105" y="0"/>
                </a:lnTo>
                <a:lnTo>
                  <a:pt x="398105" y="471600"/>
                </a:lnTo>
                <a:lnTo>
                  <a:pt x="0" y="471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3218" y="1792909"/>
            <a:ext cx="16598688" cy="8997030"/>
          </a:xfrm>
          <a:custGeom>
            <a:avLst/>
            <a:gdLst/>
            <a:ahLst/>
            <a:cxnLst/>
            <a:rect r="r" b="b" t="t" l="l"/>
            <a:pathLst>
              <a:path h="8997030" w="16598688">
                <a:moveTo>
                  <a:pt x="0" y="0"/>
                </a:moveTo>
                <a:lnTo>
                  <a:pt x="16598688" y="0"/>
                </a:lnTo>
                <a:lnTo>
                  <a:pt x="16598688" y="8997030"/>
                </a:lnTo>
                <a:lnTo>
                  <a:pt x="0" y="89970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87256" y="717087"/>
            <a:ext cx="303239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52811" y="979240"/>
            <a:ext cx="6382379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18072B"/>
                </a:solidFill>
                <a:latin typeface="Roboto Bold"/>
              </a:rPr>
              <a:t>Our Team Learnings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7627" y="612415"/>
            <a:ext cx="398104" cy="471601"/>
          </a:xfrm>
          <a:custGeom>
            <a:avLst/>
            <a:gdLst/>
            <a:ahLst/>
            <a:cxnLst/>
            <a:rect r="r" b="b" t="t" l="l"/>
            <a:pathLst>
              <a:path h="471601" w="398104">
                <a:moveTo>
                  <a:pt x="0" y="0"/>
                </a:moveTo>
                <a:lnTo>
                  <a:pt x="398105" y="0"/>
                </a:lnTo>
                <a:lnTo>
                  <a:pt x="398105" y="471600"/>
                </a:lnTo>
                <a:lnTo>
                  <a:pt x="0" y="471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47107" y="4433887"/>
            <a:ext cx="8193785" cy="127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FFFFFF"/>
                </a:solidFill>
                <a:latin typeface="Roboto Bold"/>
              </a:rPr>
              <a:t>Q&amp;A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7256" y="717087"/>
            <a:ext cx="303239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03379" y="1719181"/>
            <a:ext cx="2420296" cy="2420296"/>
          </a:xfrm>
          <a:custGeom>
            <a:avLst/>
            <a:gdLst/>
            <a:ahLst/>
            <a:cxnLst/>
            <a:rect r="r" b="b" t="t" l="l"/>
            <a:pathLst>
              <a:path h="2420296" w="2420296">
                <a:moveTo>
                  <a:pt x="0" y="0"/>
                </a:moveTo>
                <a:lnTo>
                  <a:pt x="2420297" y="0"/>
                </a:lnTo>
                <a:lnTo>
                  <a:pt x="2420297" y="2420297"/>
                </a:lnTo>
                <a:lnTo>
                  <a:pt x="0" y="2420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654677" y="1660964"/>
            <a:ext cx="2488049" cy="2488039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29899" r="0" b="-3357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716793" y="1728706"/>
            <a:ext cx="2420296" cy="2420296"/>
          </a:xfrm>
          <a:custGeom>
            <a:avLst/>
            <a:gdLst/>
            <a:ahLst/>
            <a:cxnLst/>
            <a:rect r="r" b="b" t="t" l="l"/>
            <a:pathLst>
              <a:path h="2420296" w="2420296">
                <a:moveTo>
                  <a:pt x="0" y="0"/>
                </a:moveTo>
                <a:lnTo>
                  <a:pt x="2420297" y="0"/>
                </a:lnTo>
                <a:lnTo>
                  <a:pt x="2420297" y="2420297"/>
                </a:lnTo>
                <a:lnTo>
                  <a:pt x="0" y="2420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682917" y="1660964"/>
            <a:ext cx="2488049" cy="2488039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577697" y="1660964"/>
            <a:ext cx="2420296" cy="2420296"/>
          </a:xfrm>
          <a:custGeom>
            <a:avLst/>
            <a:gdLst/>
            <a:ahLst/>
            <a:cxnLst/>
            <a:rect r="r" b="b" t="t" l="l"/>
            <a:pathLst>
              <a:path h="2420296" w="2420296">
                <a:moveTo>
                  <a:pt x="0" y="0"/>
                </a:moveTo>
                <a:lnTo>
                  <a:pt x="2420296" y="0"/>
                </a:lnTo>
                <a:lnTo>
                  <a:pt x="2420296" y="2420296"/>
                </a:lnTo>
                <a:lnTo>
                  <a:pt x="0" y="242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75829" y="6041956"/>
            <a:ext cx="2420296" cy="2420296"/>
          </a:xfrm>
          <a:custGeom>
            <a:avLst/>
            <a:gdLst/>
            <a:ahLst/>
            <a:cxnLst/>
            <a:rect r="r" b="b" t="t" l="l"/>
            <a:pathLst>
              <a:path h="2420296" w="2420296">
                <a:moveTo>
                  <a:pt x="0" y="0"/>
                </a:moveTo>
                <a:lnTo>
                  <a:pt x="2420296" y="0"/>
                </a:lnTo>
                <a:lnTo>
                  <a:pt x="2420296" y="2420296"/>
                </a:lnTo>
                <a:lnTo>
                  <a:pt x="0" y="242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475829" y="6041966"/>
            <a:ext cx="2420296" cy="2420287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30" t="0" r="-173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2524531" y="1554642"/>
            <a:ext cx="2526628" cy="2526618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4999" t="-20402" r="-38601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2673966" y="6041956"/>
            <a:ext cx="2420296" cy="2420296"/>
          </a:xfrm>
          <a:custGeom>
            <a:avLst/>
            <a:gdLst/>
            <a:ahLst/>
            <a:cxnLst/>
            <a:rect r="r" b="b" t="t" l="l"/>
            <a:pathLst>
              <a:path h="2420296" w="2420296">
                <a:moveTo>
                  <a:pt x="0" y="0"/>
                </a:moveTo>
                <a:lnTo>
                  <a:pt x="2420297" y="0"/>
                </a:lnTo>
                <a:lnTo>
                  <a:pt x="2420297" y="2420296"/>
                </a:lnTo>
                <a:lnTo>
                  <a:pt x="0" y="242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682917" y="6009668"/>
            <a:ext cx="2420296" cy="2420296"/>
          </a:xfrm>
          <a:custGeom>
            <a:avLst/>
            <a:gdLst/>
            <a:ahLst/>
            <a:cxnLst/>
            <a:rect r="r" b="b" t="t" l="l"/>
            <a:pathLst>
              <a:path h="2420296" w="2420296">
                <a:moveTo>
                  <a:pt x="0" y="0"/>
                </a:moveTo>
                <a:lnTo>
                  <a:pt x="2420296" y="0"/>
                </a:lnTo>
                <a:lnTo>
                  <a:pt x="2420296" y="2420296"/>
                </a:lnTo>
                <a:lnTo>
                  <a:pt x="0" y="242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771206" y="6279896"/>
            <a:ext cx="2225816" cy="2225807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4716" t="-4716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7707422" y="6081451"/>
            <a:ext cx="2371286" cy="2371276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914165" y="437737"/>
            <a:ext cx="7995780" cy="762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45"/>
              </a:lnSpc>
            </a:pPr>
            <a:r>
              <a:rPr lang="en-US" sz="5313" spc="568">
                <a:solidFill>
                  <a:srgbClr val="FFFFFF"/>
                </a:solidFill>
                <a:latin typeface="Public Sans Bold"/>
              </a:rPr>
              <a:t>TEAM CONTACT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54677" y="4260137"/>
            <a:ext cx="1739057" cy="42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Roboto Bold"/>
              </a:rPr>
              <a:t>Bianca Alves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54677" y="4840516"/>
            <a:ext cx="2722141" cy="32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859">
                <a:solidFill>
                  <a:srgbClr val="FFFFFF"/>
                </a:solidFill>
                <a:latin typeface="Roboto"/>
              </a:rPr>
              <a:t>bianca.nunes@gmail.com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54677" y="5298113"/>
            <a:ext cx="2155254" cy="32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859" u="sng">
                <a:solidFill>
                  <a:srgbClr val="FFFFFF"/>
                </a:solidFill>
                <a:latin typeface="Roboto"/>
                <a:hlinkClick r:id="rId10" tooltip="https://www.linkedin.com/in/biancaalves/"/>
              </a:rPr>
              <a:t>linkedin/biancaalves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716793" y="4214610"/>
            <a:ext cx="2514972" cy="844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359">
                <a:solidFill>
                  <a:srgbClr val="FFFFFF"/>
                </a:solidFill>
                <a:latin typeface="Roboto Bold"/>
              </a:rPr>
              <a:t>Adrianna Zielinska</a:t>
            </a:r>
          </a:p>
          <a:p>
            <a:pPr algn="ctr">
              <a:lnSpc>
                <a:spcPts val="3303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7682917" y="4794988"/>
            <a:ext cx="2922166" cy="32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859">
                <a:solidFill>
                  <a:srgbClr val="FFFFFF"/>
                </a:solidFill>
                <a:latin typeface="Roboto"/>
              </a:rPr>
              <a:t>adrianna.ziel96@gmail.com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682917" y="5252585"/>
            <a:ext cx="2738214" cy="32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859" u="sng">
                <a:solidFill>
                  <a:srgbClr val="FFFFFF"/>
                </a:solidFill>
                <a:latin typeface="Roboto"/>
              </a:rPr>
              <a:t>linkedin/adriannazielinska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24531" y="4214610"/>
            <a:ext cx="2196182" cy="844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359">
                <a:solidFill>
                  <a:srgbClr val="FFFFFF"/>
                </a:solidFill>
                <a:latin typeface="Roboto Bold"/>
              </a:rPr>
              <a:t>Adamantia Milia</a:t>
            </a:r>
          </a:p>
          <a:p>
            <a:pPr algn="ctr">
              <a:lnSpc>
                <a:spcPts val="3303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2524531" y="4794988"/>
            <a:ext cx="2947764" cy="648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3"/>
              </a:lnSpc>
            </a:pPr>
            <a:r>
              <a:rPr lang="en-US" sz="1859">
                <a:solidFill>
                  <a:srgbClr val="FFFFFF"/>
                </a:solidFill>
                <a:latin typeface="Roboto"/>
                <a:hlinkClick r:id="rId11" tooltip="mailto:adamantiamilia@gmail.com"/>
              </a:rPr>
              <a:t>adamantiamilia@gmail.com</a:t>
            </a:r>
          </a:p>
          <a:p>
            <a:pPr>
              <a:lnSpc>
                <a:spcPts val="2603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2524531" y="5252585"/>
            <a:ext cx="2598762" cy="32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859" u="sng">
                <a:solidFill>
                  <a:srgbClr val="FFFFFF"/>
                </a:solidFill>
                <a:latin typeface="Roboto"/>
              </a:rPr>
              <a:t>linkedin/adamantia-milia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524531" y="8576552"/>
            <a:ext cx="2492573" cy="42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Roboto Bold"/>
              </a:rPr>
              <a:t>Hannah Rufenacht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510736" y="9147406"/>
            <a:ext cx="2901107" cy="32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859">
                <a:solidFill>
                  <a:srgbClr val="FFFFFF"/>
                </a:solidFill>
                <a:latin typeface="Roboto"/>
              </a:rPr>
              <a:t>hrufeancht.uxd@gmail.com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510736" y="9605003"/>
            <a:ext cx="2691929" cy="32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859" u="sng">
                <a:solidFill>
                  <a:srgbClr val="FFFFFF"/>
                </a:solidFill>
                <a:latin typeface="Roboto"/>
              </a:rPr>
              <a:t>linkedin/hannahrufenacht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716793" y="8567027"/>
            <a:ext cx="2248570" cy="844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3"/>
              </a:lnSpc>
            </a:pPr>
            <a:r>
              <a:rPr lang="en-US" sz="2359">
                <a:solidFill>
                  <a:srgbClr val="FFFFFF"/>
                </a:solidFill>
                <a:latin typeface="Roboto Bold"/>
              </a:rPr>
              <a:t>Istvan Zsigmond</a:t>
            </a:r>
          </a:p>
          <a:p>
            <a:pPr>
              <a:lnSpc>
                <a:spcPts val="3303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7682917" y="9147406"/>
            <a:ext cx="2722736" cy="32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859">
                <a:solidFill>
                  <a:srgbClr val="FFFFFF"/>
                </a:solidFill>
                <a:latin typeface="Roboto"/>
              </a:rPr>
              <a:t>istvanzsigmond@aol.com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682917" y="9605003"/>
            <a:ext cx="3163193" cy="32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859" u="sng">
                <a:solidFill>
                  <a:srgbClr val="FFFFFF"/>
                </a:solidFill>
                <a:latin typeface="Roboto"/>
              </a:rPr>
              <a:t>linkedin.com/istvan-zsigmond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654677" y="8595602"/>
            <a:ext cx="2114252" cy="844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3"/>
              </a:lnSpc>
            </a:pPr>
            <a:r>
              <a:rPr lang="en-US" sz="2359">
                <a:solidFill>
                  <a:srgbClr val="FFFFFF"/>
                </a:solidFill>
                <a:latin typeface="Roboto Bold"/>
              </a:rPr>
              <a:t>João Rodrigues</a:t>
            </a:r>
          </a:p>
          <a:p>
            <a:pPr>
              <a:lnSpc>
                <a:spcPts val="3303"/>
              </a:lnSpc>
              <a:spcBef>
                <a:spcPct val="0"/>
              </a:spcBef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12620801" y="9175981"/>
            <a:ext cx="2228552" cy="32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859">
                <a:solidFill>
                  <a:srgbClr val="FFFFFF"/>
                </a:solidFill>
                <a:latin typeface="Roboto"/>
              </a:rPr>
              <a:t>joaordev@gmail.com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620801" y="9633578"/>
            <a:ext cx="1938040" cy="32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859" u="sng">
                <a:solidFill>
                  <a:srgbClr val="FFFFFF"/>
                </a:solidFill>
                <a:latin typeface="Roboto"/>
              </a:rPr>
              <a:t>linkedin/joaor-dev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56553" y="307173"/>
            <a:ext cx="16262788" cy="20202221"/>
          </a:xfrm>
          <a:custGeom>
            <a:avLst/>
            <a:gdLst/>
            <a:ahLst/>
            <a:cxnLst/>
            <a:rect r="r" b="b" t="t" l="l"/>
            <a:pathLst>
              <a:path h="20202221" w="16262788">
                <a:moveTo>
                  <a:pt x="0" y="0"/>
                </a:moveTo>
                <a:lnTo>
                  <a:pt x="16262788" y="0"/>
                </a:lnTo>
                <a:lnTo>
                  <a:pt x="16262788" y="20202221"/>
                </a:lnTo>
                <a:lnTo>
                  <a:pt x="0" y="20202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71394" y="3370453"/>
            <a:ext cx="14833104" cy="3860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spc="1585">
                <a:solidFill>
                  <a:srgbClr val="18072B"/>
                </a:solidFill>
                <a:latin typeface="Roboto Bold"/>
              </a:rPr>
              <a:t>THANK</a:t>
            </a:r>
          </a:p>
          <a:p>
            <a:pPr algn="ctr">
              <a:lnSpc>
                <a:spcPts val="14797"/>
              </a:lnSpc>
            </a:pPr>
            <a:r>
              <a:rPr lang="en-US" sz="15099" spc="1585">
                <a:solidFill>
                  <a:srgbClr val="18072B"/>
                </a:solidFill>
                <a:latin typeface="Roboto Bold"/>
              </a:rPr>
              <a:t>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12720" y="1638491"/>
            <a:ext cx="9662559" cy="638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4"/>
              </a:lnSpc>
            </a:pPr>
            <a:r>
              <a:rPr lang="en-US" sz="4376" spc="371">
                <a:solidFill>
                  <a:srgbClr val="18072B"/>
                </a:solidFill>
                <a:latin typeface="Public Sans Heavy"/>
              </a:rPr>
              <a:t>#theremainers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9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8770751" y="-6359088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3" y="18113867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69757" y="3735113"/>
            <a:ext cx="863934" cy="863934"/>
          </a:xfrm>
          <a:custGeom>
            <a:avLst/>
            <a:gdLst/>
            <a:ahLst/>
            <a:cxnLst/>
            <a:rect r="r" b="b" t="t" l="l"/>
            <a:pathLst>
              <a:path h="863934" w="863934">
                <a:moveTo>
                  <a:pt x="0" y="0"/>
                </a:moveTo>
                <a:lnTo>
                  <a:pt x="863934" y="0"/>
                </a:lnTo>
                <a:lnTo>
                  <a:pt x="863934" y="863935"/>
                </a:lnTo>
                <a:lnTo>
                  <a:pt x="0" y="863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83044" y="3921630"/>
            <a:ext cx="850647" cy="424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Roboto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90866" y="3914350"/>
            <a:ext cx="3736180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Problem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0">
            <a:off x="12267080" y="-1992609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3" y="18113867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22260" y="1688196"/>
            <a:ext cx="4843481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Today’s Talk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69757" y="5094348"/>
            <a:ext cx="863934" cy="863934"/>
          </a:xfrm>
          <a:custGeom>
            <a:avLst/>
            <a:gdLst/>
            <a:ahLst/>
            <a:cxnLst/>
            <a:rect r="r" b="b" t="t" l="l"/>
            <a:pathLst>
              <a:path h="863934" w="863934">
                <a:moveTo>
                  <a:pt x="0" y="0"/>
                </a:moveTo>
                <a:lnTo>
                  <a:pt x="863934" y="0"/>
                </a:lnTo>
                <a:lnTo>
                  <a:pt x="863934" y="863934"/>
                </a:lnTo>
                <a:lnTo>
                  <a:pt x="0" y="863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83044" y="5280864"/>
            <a:ext cx="850647" cy="424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Roboto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90866" y="5273584"/>
            <a:ext cx="3736180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Our Users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283044" y="6453582"/>
            <a:ext cx="863934" cy="863934"/>
          </a:xfrm>
          <a:custGeom>
            <a:avLst/>
            <a:gdLst/>
            <a:ahLst/>
            <a:cxnLst/>
            <a:rect r="r" b="b" t="t" l="l"/>
            <a:pathLst>
              <a:path h="863934" w="863934">
                <a:moveTo>
                  <a:pt x="0" y="0"/>
                </a:moveTo>
                <a:lnTo>
                  <a:pt x="863934" y="0"/>
                </a:lnTo>
                <a:lnTo>
                  <a:pt x="863934" y="863934"/>
                </a:lnTo>
                <a:lnTo>
                  <a:pt x="0" y="863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296331" y="6640098"/>
            <a:ext cx="850647" cy="424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Roboto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04153" y="6632818"/>
            <a:ext cx="3736180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Our Solution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4296331" y="7812816"/>
            <a:ext cx="863934" cy="863934"/>
          </a:xfrm>
          <a:custGeom>
            <a:avLst/>
            <a:gdLst/>
            <a:ahLst/>
            <a:cxnLst/>
            <a:rect r="r" b="b" t="t" l="l"/>
            <a:pathLst>
              <a:path h="863934" w="863934">
                <a:moveTo>
                  <a:pt x="0" y="0"/>
                </a:moveTo>
                <a:lnTo>
                  <a:pt x="863934" y="0"/>
                </a:lnTo>
                <a:lnTo>
                  <a:pt x="863934" y="863934"/>
                </a:lnTo>
                <a:lnTo>
                  <a:pt x="0" y="863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309618" y="7999333"/>
            <a:ext cx="850647" cy="424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Roboto Bold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17440" y="7992053"/>
            <a:ext cx="3736180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Special Features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343371" y="5094348"/>
            <a:ext cx="863934" cy="863934"/>
          </a:xfrm>
          <a:custGeom>
            <a:avLst/>
            <a:gdLst/>
            <a:ahLst/>
            <a:cxnLst/>
            <a:rect r="r" b="b" t="t" l="l"/>
            <a:pathLst>
              <a:path h="863934" w="863934">
                <a:moveTo>
                  <a:pt x="0" y="0"/>
                </a:moveTo>
                <a:lnTo>
                  <a:pt x="863934" y="0"/>
                </a:lnTo>
                <a:lnTo>
                  <a:pt x="863934" y="863934"/>
                </a:lnTo>
                <a:lnTo>
                  <a:pt x="0" y="863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356658" y="5280864"/>
            <a:ext cx="850647" cy="424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Roboto Bold"/>
              </a:rPr>
              <a:t>06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64480" y="5273584"/>
            <a:ext cx="2553763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Future Steps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0343371" y="6453582"/>
            <a:ext cx="863934" cy="863934"/>
          </a:xfrm>
          <a:custGeom>
            <a:avLst/>
            <a:gdLst/>
            <a:ahLst/>
            <a:cxnLst/>
            <a:rect r="r" b="b" t="t" l="l"/>
            <a:pathLst>
              <a:path h="863934" w="863934">
                <a:moveTo>
                  <a:pt x="0" y="0"/>
                </a:moveTo>
                <a:lnTo>
                  <a:pt x="863934" y="0"/>
                </a:lnTo>
                <a:lnTo>
                  <a:pt x="863934" y="863934"/>
                </a:lnTo>
                <a:lnTo>
                  <a:pt x="0" y="863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356658" y="6640098"/>
            <a:ext cx="850647" cy="424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Roboto Bold"/>
              </a:rPr>
              <a:t>07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64480" y="6632818"/>
            <a:ext cx="2553763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Team Learnings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0356658" y="7812816"/>
            <a:ext cx="863934" cy="863934"/>
          </a:xfrm>
          <a:custGeom>
            <a:avLst/>
            <a:gdLst/>
            <a:ahLst/>
            <a:cxnLst/>
            <a:rect r="r" b="b" t="t" l="l"/>
            <a:pathLst>
              <a:path h="863934" w="863934">
                <a:moveTo>
                  <a:pt x="0" y="0"/>
                </a:moveTo>
                <a:lnTo>
                  <a:pt x="863934" y="0"/>
                </a:lnTo>
                <a:lnTo>
                  <a:pt x="863934" y="863934"/>
                </a:lnTo>
                <a:lnTo>
                  <a:pt x="0" y="863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356658" y="7999333"/>
            <a:ext cx="850647" cy="424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Roboto Bold"/>
              </a:rPr>
              <a:t>08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477767" y="7992053"/>
            <a:ext cx="2540476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Q&amp;A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48329" y="757022"/>
            <a:ext cx="303239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028700" y="652349"/>
            <a:ext cx="398104" cy="471601"/>
          </a:xfrm>
          <a:custGeom>
            <a:avLst/>
            <a:gdLst/>
            <a:ahLst/>
            <a:cxnLst/>
            <a:rect r="r" b="b" t="t" l="l"/>
            <a:pathLst>
              <a:path h="471601" w="398104">
                <a:moveTo>
                  <a:pt x="0" y="0"/>
                </a:moveTo>
                <a:lnTo>
                  <a:pt x="398104" y="0"/>
                </a:lnTo>
                <a:lnTo>
                  <a:pt x="398104" y="471601"/>
                </a:lnTo>
                <a:lnTo>
                  <a:pt x="0" y="4716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343371" y="3735113"/>
            <a:ext cx="863934" cy="863934"/>
          </a:xfrm>
          <a:custGeom>
            <a:avLst/>
            <a:gdLst/>
            <a:ahLst/>
            <a:cxnLst/>
            <a:rect r="r" b="b" t="t" l="l"/>
            <a:pathLst>
              <a:path h="863934" w="863934">
                <a:moveTo>
                  <a:pt x="0" y="0"/>
                </a:moveTo>
                <a:lnTo>
                  <a:pt x="863934" y="0"/>
                </a:lnTo>
                <a:lnTo>
                  <a:pt x="863934" y="863935"/>
                </a:lnTo>
                <a:lnTo>
                  <a:pt x="0" y="8639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0356658" y="3921630"/>
            <a:ext cx="850647" cy="424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Roboto Bold"/>
              </a:rPr>
              <a:t>05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477767" y="3897545"/>
            <a:ext cx="2540476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Demo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4929668" y="1618320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2" y="0"/>
                </a:lnTo>
                <a:lnTo>
                  <a:pt x="14189482" y="335388"/>
                </a:lnTo>
                <a:lnTo>
                  <a:pt x="0" y="335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35766" y="2221731"/>
            <a:ext cx="7428611" cy="7036569"/>
            <a:chOff x="0" y="0"/>
            <a:chExt cx="1956507" cy="18532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956507" cy="1872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652349"/>
            <a:ext cx="398104" cy="471601"/>
          </a:xfrm>
          <a:custGeom>
            <a:avLst/>
            <a:gdLst/>
            <a:ahLst/>
            <a:cxnLst/>
            <a:rect r="r" b="b" t="t" l="l"/>
            <a:pathLst>
              <a:path h="471601" w="398104">
                <a:moveTo>
                  <a:pt x="0" y="0"/>
                </a:moveTo>
                <a:lnTo>
                  <a:pt x="398104" y="0"/>
                </a:lnTo>
                <a:lnTo>
                  <a:pt x="398104" y="471601"/>
                </a:lnTo>
                <a:lnTo>
                  <a:pt x="0" y="4716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64377" y="2221731"/>
            <a:ext cx="9323623" cy="6840828"/>
          </a:xfrm>
          <a:custGeom>
            <a:avLst/>
            <a:gdLst/>
            <a:ahLst/>
            <a:cxnLst/>
            <a:rect r="r" b="b" t="t" l="l"/>
            <a:pathLst>
              <a:path h="6840828" w="9323623">
                <a:moveTo>
                  <a:pt x="0" y="0"/>
                </a:moveTo>
                <a:lnTo>
                  <a:pt x="9323623" y="0"/>
                </a:lnTo>
                <a:lnTo>
                  <a:pt x="9323623" y="6840828"/>
                </a:lnTo>
                <a:lnTo>
                  <a:pt x="0" y="68408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222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58011" y="2653784"/>
            <a:ext cx="6140253" cy="2092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What’s the Problem?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48329" y="757022"/>
            <a:ext cx="303239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000000"/>
                </a:solidFill>
                <a:latin typeface="Roboto Bold"/>
              </a:rPr>
              <a:t>SHIFT 2 TEAM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58011" y="5076825"/>
            <a:ext cx="6491982" cy="373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6"/>
              </a:lnSpc>
            </a:pPr>
            <a:r>
              <a:rPr lang="en-US" sz="2675">
                <a:solidFill>
                  <a:srgbClr val="FFFFFF"/>
                </a:solidFill>
                <a:latin typeface="Roboto"/>
              </a:rPr>
              <a:t>A community of </a:t>
            </a:r>
            <a:r>
              <a:rPr lang="en-US" sz="2675">
                <a:solidFill>
                  <a:srgbClr val="FFFFFF"/>
                </a:solidFill>
                <a:latin typeface="Roboto Bold"/>
              </a:rPr>
              <a:t>underrepresented individuals in tech</a:t>
            </a:r>
            <a:r>
              <a:rPr lang="en-US" sz="2675">
                <a:solidFill>
                  <a:srgbClr val="FFFFFF"/>
                </a:solidFill>
                <a:latin typeface="Roboto"/>
              </a:rPr>
              <a:t>, qualified for internships and entry-level positions, </a:t>
            </a:r>
            <a:r>
              <a:rPr lang="en-US" sz="2675">
                <a:solidFill>
                  <a:srgbClr val="FFFFFF"/>
                </a:solidFill>
                <a:latin typeface="Roboto Bold"/>
              </a:rPr>
              <a:t>faces job search challenges</a:t>
            </a:r>
            <a:r>
              <a:rPr lang="en-US" sz="2675">
                <a:solidFill>
                  <a:srgbClr val="FFFFFF"/>
                </a:solidFill>
                <a:latin typeface="Roboto"/>
              </a:rPr>
              <a:t>, while companies encounter </a:t>
            </a:r>
            <a:r>
              <a:rPr lang="en-US" sz="2675">
                <a:solidFill>
                  <a:srgbClr val="FFFFFF"/>
                </a:solidFill>
                <a:latin typeface="Roboto Bold"/>
              </a:rPr>
              <a:t>difficulties in sourcing </a:t>
            </a:r>
            <a:r>
              <a:rPr lang="en-US" sz="2675">
                <a:solidFill>
                  <a:srgbClr val="FFFFFF"/>
                </a:solidFill>
                <a:latin typeface="Roboto"/>
              </a:rPr>
              <a:t>tech talent, including those from underrepresented backgrounds.</a:t>
            </a:r>
          </a:p>
          <a:p>
            <a:pPr algn="r">
              <a:lnSpc>
                <a:spcPts val="374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7219" y="4399489"/>
            <a:ext cx="3649306" cy="1147873"/>
          </a:xfrm>
          <a:custGeom>
            <a:avLst/>
            <a:gdLst/>
            <a:ahLst/>
            <a:cxnLst/>
            <a:rect r="r" b="b" t="t" l="l"/>
            <a:pathLst>
              <a:path h="1147873" w="3649306">
                <a:moveTo>
                  <a:pt x="0" y="0"/>
                </a:moveTo>
                <a:lnTo>
                  <a:pt x="3649307" y="0"/>
                </a:lnTo>
                <a:lnTo>
                  <a:pt x="3649307" y="1147873"/>
                </a:lnTo>
                <a:lnTo>
                  <a:pt x="0" y="1147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7219" y="4691330"/>
            <a:ext cx="3798383" cy="49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81"/>
              </a:lnSpc>
              <a:spcBef>
                <a:spcPct val="0"/>
              </a:spcBef>
            </a:pPr>
            <a:r>
              <a:rPr lang="en-US" sz="2843">
                <a:solidFill>
                  <a:srgbClr val="FFFFFF"/>
                </a:solidFill>
                <a:latin typeface="Roboto Bold"/>
              </a:rPr>
              <a:t>CANDIDATE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65379" y="255955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18072B"/>
                </a:solidFill>
                <a:latin typeface="Roboto Bold"/>
              </a:rPr>
              <a:t>Who Are Our Users?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48329" y="757022"/>
            <a:ext cx="303239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000000"/>
                </a:solidFill>
                <a:latin typeface="Roboto Bold"/>
              </a:rPr>
              <a:t>SHIFT 2 TEAM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652349"/>
            <a:ext cx="398104" cy="471601"/>
          </a:xfrm>
          <a:custGeom>
            <a:avLst/>
            <a:gdLst/>
            <a:ahLst/>
            <a:cxnLst/>
            <a:rect r="r" b="b" t="t" l="l"/>
            <a:pathLst>
              <a:path h="471601" w="398104">
                <a:moveTo>
                  <a:pt x="0" y="0"/>
                </a:moveTo>
                <a:lnTo>
                  <a:pt x="398104" y="0"/>
                </a:lnTo>
                <a:lnTo>
                  <a:pt x="398104" y="471601"/>
                </a:lnTo>
                <a:lnTo>
                  <a:pt x="0" y="4716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92214" y="4399489"/>
            <a:ext cx="3649306" cy="1147873"/>
          </a:xfrm>
          <a:custGeom>
            <a:avLst/>
            <a:gdLst/>
            <a:ahLst/>
            <a:cxnLst/>
            <a:rect r="r" b="b" t="t" l="l"/>
            <a:pathLst>
              <a:path h="1147873" w="3649306">
                <a:moveTo>
                  <a:pt x="0" y="0"/>
                </a:moveTo>
                <a:lnTo>
                  <a:pt x="3649306" y="0"/>
                </a:lnTo>
                <a:lnTo>
                  <a:pt x="3649306" y="1147873"/>
                </a:lnTo>
                <a:lnTo>
                  <a:pt x="0" y="1147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92214" y="4691330"/>
            <a:ext cx="3798383" cy="49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81"/>
              </a:lnSpc>
              <a:spcBef>
                <a:spcPct val="0"/>
              </a:spcBef>
            </a:pPr>
            <a:r>
              <a:rPr lang="en-US" sz="2843">
                <a:solidFill>
                  <a:srgbClr val="FFFFFF"/>
                </a:solidFill>
                <a:latin typeface="Roboto Bold"/>
              </a:rPr>
              <a:t>COMPANY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547209" y="4399489"/>
            <a:ext cx="3649306" cy="1147873"/>
          </a:xfrm>
          <a:custGeom>
            <a:avLst/>
            <a:gdLst/>
            <a:ahLst/>
            <a:cxnLst/>
            <a:rect r="r" b="b" t="t" l="l"/>
            <a:pathLst>
              <a:path h="1147873" w="3649306">
                <a:moveTo>
                  <a:pt x="0" y="0"/>
                </a:moveTo>
                <a:lnTo>
                  <a:pt x="3649306" y="0"/>
                </a:lnTo>
                <a:lnTo>
                  <a:pt x="3649306" y="1147873"/>
                </a:lnTo>
                <a:lnTo>
                  <a:pt x="0" y="1147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547209" y="4691330"/>
            <a:ext cx="3798383" cy="49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81"/>
              </a:lnSpc>
              <a:spcBef>
                <a:spcPct val="0"/>
              </a:spcBef>
            </a:pPr>
            <a:r>
              <a:rPr lang="en-US" sz="2843">
                <a:solidFill>
                  <a:srgbClr val="FFFFFF"/>
                </a:solidFill>
                <a:latin typeface="Roboto Bold"/>
              </a:rPr>
              <a:t>ASSOCIATION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902203" y="4399489"/>
            <a:ext cx="3649306" cy="1147873"/>
          </a:xfrm>
          <a:custGeom>
            <a:avLst/>
            <a:gdLst/>
            <a:ahLst/>
            <a:cxnLst/>
            <a:rect r="r" b="b" t="t" l="l"/>
            <a:pathLst>
              <a:path h="1147873" w="3649306">
                <a:moveTo>
                  <a:pt x="0" y="0"/>
                </a:moveTo>
                <a:lnTo>
                  <a:pt x="3649307" y="0"/>
                </a:lnTo>
                <a:lnTo>
                  <a:pt x="3649307" y="1147873"/>
                </a:lnTo>
                <a:lnTo>
                  <a:pt x="0" y="1147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902203" y="4691330"/>
            <a:ext cx="3798383" cy="49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81"/>
              </a:lnSpc>
              <a:spcBef>
                <a:spcPct val="0"/>
              </a:spcBef>
            </a:pPr>
            <a:r>
              <a:rPr lang="en-US" sz="2843">
                <a:solidFill>
                  <a:srgbClr val="FFFFFF"/>
                </a:solidFill>
                <a:latin typeface="Roboto Bold"/>
              </a:rPr>
              <a:t>SITE ADMIN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6684" y="5672732"/>
            <a:ext cx="4148918" cy="274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5488" indent="-257744" lvl="1">
              <a:lnSpc>
                <a:spcPts val="5491"/>
              </a:lnSpc>
              <a:buFont typeface="Arial"/>
              <a:buChar char="•"/>
            </a:pPr>
            <a:r>
              <a:rPr lang="en-US" sz="2387">
                <a:solidFill>
                  <a:srgbClr val="18072B"/>
                </a:solidFill>
                <a:latin typeface="Kollektif"/>
              </a:rPr>
              <a:t>Streamlined job search </a:t>
            </a:r>
          </a:p>
          <a:p>
            <a:pPr marL="515488" indent="-257744" lvl="1">
              <a:lnSpc>
                <a:spcPts val="5491"/>
              </a:lnSpc>
              <a:buFont typeface="Arial"/>
              <a:buChar char="•"/>
            </a:pPr>
            <a:r>
              <a:rPr lang="en-US" sz="2387">
                <a:solidFill>
                  <a:srgbClr val="18072B"/>
                </a:solidFill>
                <a:latin typeface="Kollektif"/>
              </a:rPr>
              <a:t>Values-aligned work.</a:t>
            </a:r>
          </a:p>
          <a:p>
            <a:pPr marL="515488" indent="-257744" lvl="1">
              <a:lnSpc>
                <a:spcPts val="5491"/>
              </a:lnSpc>
              <a:buFont typeface="Arial"/>
              <a:buChar char="•"/>
            </a:pPr>
            <a:r>
              <a:rPr lang="en-US" sz="2387">
                <a:solidFill>
                  <a:srgbClr val="18072B"/>
                </a:solidFill>
                <a:latin typeface="Kollektif"/>
              </a:rPr>
              <a:t>Finding initial tech job</a:t>
            </a:r>
          </a:p>
          <a:p>
            <a:pPr marL="515488" indent="-257744" lvl="1">
              <a:lnSpc>
                <a:spcPts val="5491"/>
              </a:lnSpc>
              <a:buFont typeface="Arial"/>
              <a:buChar char="•"/>
            </a:pPr>
            <a:r>
              <a:rPr lang="en-US" sz="2387">
                <a:solidFill>
                  <a:srgbClr val="18072B"/>
                </a:solidFill>
                <a:latin typeface="Kollektif"/>
              </a:rPr>
              <a:t>Data privacy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42408" y="5672732"/>
            <a:ext cx="4148918" cy="274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5488" indent="-257744" lvl="1">
              <a:lnSpc>
                <a:spcPts val="5491"/>
              </a:lnSpc>
              <a:buFont typeface="Arial"/>
              <a:buChar char="•"/>
            </a:pPr>
            <a:r>
              <a:rPr lang="en-US" sz="2387">
                <a:solidFill>
                  <a:srgbClr val="18072B"/>
                </a:solidFill>
                <a:latin typeface="Kollektif"/>
              </a:rPr>
              <a:t>Identifying qualified candidates</a:t>
            </a:r>
          </a:p>
          <a:p>
            <a:pPr marL="515488" indent="-257744" lvl="1">
              <a:lnSpc>
                <a:spcPts val="5491"/>
              </a:lnSpc>
              <a:buFont typeface="Arial"/>
              <a:buChar char="•"/>
            </a:pPr>
            <a:r>
              <a:rPr lang="en-US" sz="2387">
                <a:solidFill>
                  <a:srgbClr val="18072B"/>
                </a:solidFill>
                <a:latin typeface="Kollektif"/>
              </a:rPr>
              <a:t>Time limits for application and review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71941" y="5672732"/>
            <a:ext cx="4148918" cy="274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5488" indent="-257744" lvl="1">
              <a:lnSpc>
                <a:spcPts val="5491"/>
              </a:lnSpc>
              <a:buFont typeface="Arial"/>
              <a:buChar char="•"/>
            </a:pPr>
            <a:r>
              <a:rPr lang="en-US" sz="2387">
                <a:solidFill>
                  <a:srgbClr val="18072B"/>
                </a:solidFill>
                <a:latin typeface="Kollektif"/>
              </a:rPr>
              <a:t>Need willing partners and tracking info</a:t>
            </a:r>
          </a:p>
          <a:p>
            <a:pPr marL="515488" indent="-257744" lvl="1">
              <a:lnSpc>
                <a:spcPts val="5491"/>
              </a:lnSpc>
              <a:buFont typeface="Arial"/>
              <a:buChar char="•"/>
            </a:pPr>
            <a:r>
              <a:rPr lang="en-US" sz="2387">
                <a:solidFill>
                  <a:srgbClr val="18072B"/>
                </a:solidFill>
                <a:latin typeface="Kollektif"/>
              </a:rPr>
              <a:t>Challenges in upgrading CRM for program tracking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52398" y="5672732"/>
            <a:ext cx="4148918" cy="4133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5488" indent="-257744" lvl="1">
              <a:lnSpc>
                <a:spcPts val="5491"/>
              </a:lnSpc>
              <a:buFont typeface="Arial"/>
              <a:buChar char="•"/>
            </a:pPr>
            <a:r>
              <a:rPr lang="en-US" sz="2387">
                <a:solidFill>
                  <a:srgbClr val="18072B"/>
                </a:solidFill>
                <a:latin typeface="Kollektif"/>
              </a:rPr>
              <a:t>Needs simplified invitations, account deactivation, and quick profile viewing</a:t>
            </a:r>
          </a:p>
          <a:p>
            <a:pPr marL="515488" indent="-257744" lvl="1">
              <a:lnSpc>
                <a:spcPts val="5491"/>
              </a:lnSpc>
              <a:buFont typeface="Arial"/>
              <a:buChar char="•"/>
            </a:pPr>
            <a:r>
              <a:rPr lang="en-US" sz="2387">
                <a:solidFill>
                  <a:srgbClr val="18072B"/>
                </a:solidFill>
                <a:latin typeface="Kollektif"/>
              </a:rPr>
              <a:t>Managing three user types challenging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7627" y="612415"/>
            <a:ext cx="398104" cy="471601"/>
          </a:xfrm>
          <a:custGeom>
            <a:avLst/>
            <a:gdLst/>
            <a:ahLst/>
            <a:cxnLst/>
            <a:rect r="r" b="b" t="t" l="l"/>
            <a:pathLst>
              <a:path h="471601" w="398104">
                <a:moveTo>
                  <a:pt x="0" y="0"/>
                </a:moveTo>
                <a:lnTo>
                  <a:pt x="398105" y="0"/>
                </a:lnTo>
                <a:lnTo>
                  <a:pt x="398105" y="471600"/>
                </a:lnTo>
                <a:lnTo>
                  <a:pt x="0" y="471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20896" y="2558092"/>
            <a:ext cx="11646208" cy="7470430"/>
          </a:xfrm>
          <a:custGeom>
            <a:avLst/>
            <a:gdLst/>
            <a:ahLst/>
            <a:cxnLst/>
            <a:rect r="r" b="b" t="t" l="l"/>
            <a:pathLst>
              <a:path h="7470430" w="11646208">
                <a:moveTo>
                  <a:pt x="0" y="0"/>
                </a:moveTo>
                <a:lnTo>
                  <a:pt x="11646208" y="0"/>
                </a:lnTo>
                <a:lnTo>
                  <a:pt x="11646208" y="7470430"/>
                </a:lnTo>
                <a:lnTo>
                  <a:pt x="0" y="74704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47107" y="1297609"/>
            <a:ext cx="81937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7256" y="717087"/>
            <a:ext cx="303239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05017" y="3782024"/>
            <a:ext cx="10877966" cy="257116"/>
          </a:xfrm>
          <a:custGeom>
            <a:avLst/>
            <a:gdLst/>
            <a:ahLst/>
            <a:cxnLst/>
            <a:rect r="r" b="b" t="t" l="l"/>
            <a:pathLst>
              <a:path h="257116" w="10877966">
                <a:moveTo>
                  <a:pt x="0" y="0"/>
                </a:moveTo>
                <a:lnTo>
                  <a:pt x="10877966" y="0"/>
                </a:lnTo>
                <a:lnTo>
                  <a:pt x="10877966" y="257116"/>
                </a:lnTo>
                <a:lnTo>
                  <a:pt x="0" y="257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7627" y="612415"/>
            <a:ext cx="398104" cy="471601"/>
          </a:xfrm>
          <a:custGeom>
            <a:avLst/>
            <a:gdLst/>
            <a:ahLst/>
            <a:cxnLst/>
            <a:rect r="r" b="b" t="t" l="l"/>
            <a:pathLst>
              <a:path h="471601" w="398104">
                <a:moveTo>
                  <a:pt x="0" y="0"/>
                </a:moveTo>
                <a:lnTo>
                  <a:pt x="398105" y="0"/>
                </a:lnTo>
                <a:lnTo>
                  <a:pt x="398105" y="471600"/>
                </a:lnTo>
                <a:lnTo>
                  <a:pt x="0" y="471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17732" y="4855375"/>
            <a:ext cx="1962294" cy="1962294"/>
          </a:xfrm>
          <a:custGeom>
            <a:avLst/>
            <a:gdLst/>
            <a:ahLst/>
            <a:cxnLst/>
            <a:rect r="r" b="b" t="t" l="l"/>
            <a:pathLst>
              <a:path h="1962294" w="1962294">
                <a:moveTo>
                  <a:pt x="0" y="0"/>
                </a:moveTo>
                <a:lnTo>
                  <a:pt x="1962294" y="0"/>
                </a:lnTo>
                <a:lnTo>
                  <a:pt x="1962294" y="1962294"/>
                </a:lnTo>
                <a:lnTo>
                  <a:pt x="0" y="1962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88390" y="4855375"/>
            <a:ext cx="1962294" cy="1962294"/>
          </a:xfrm>
          <a:custGeom>
            <a:avLst/>
            <a:gdLst/>
            <a:ahLst/>
            <a:cxnLst/>
            <a:rect r="r" b="b" t="t" l="l"/>
            <a:pathLst>
              <a:path h="1962294" w="1962294">
                <a:moveTo>
                  <a:pt x="0" y="0"/>
                </a:moveTo>
                <a:lnTo>
                  <a:pt x="1962294" y="0"/>
                </a:lnTo>
                <a:lnTo>
                  <a:pt x="1962294" y="1962294"/>
                </a:lnTo>
                <a:lnTo>
                  <a:pt x="0" y="1962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49870" y="4862693"/>
            <a:ext cx="1962294" cy="1962294"/>
          </a:xfrm>
          <a:custGeom>
            <a:avLst/>
            <a:gdLst/>
            <a:ahLst/>
            <a:cxnLst/>
            <a:rect r="r" b="b" t="t" l="l"/>
            <a:pathLst>
              <a:path h="1962294" w="1962294">
                <a:moveTo>
                  <a:pt x="0" y="0"/>
                </a:moveTo>
                <a:lnTo>
                  <a:pt x="1962294" y="0"/>
                </a:lnTo>
                <a:lnTo>
                  <a:pt x="1962294" y="1962294"/>
                </a:lnTo>
                <a:lnTo>
                  <a:pt x="0" y="1962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78321" y="5392222"/>
            <a:ext cx="1505391" cy="903235"/>
          </a:xfrm>
          <a:custGeom>
            <a:avLst/>
            <a:gdLst/>
            <a:ahLst/>
            <a:cxnLst/>
            <a:rect r="r" b="b" t="t" l="l"/>
            <a:pathLst>
              <a:path h="903235" w="1505391">
                <a:moveTo>
                  <a:pt x="0" y="0"/>
                </a:moveTo>
                <a:lnTo>
                  <a:pt x="1505392" y="0"/>
                </a:lnTo>
                <a:lnTo>
                  <a:pt x="1505392" y="903235"/>
                </a:lnTo>
                <a:lnTo>
                  <a:pt x="0" y="9032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00574" y="4881743"/>
            <a:ext cx="1962294" cy="1962294"/>
          </a:xfrm>
          <a:custGeom>
            <a:avLst/>
            <a:gdLst/>
            <a:ahLst/>
            <a:cxnLst/>
            <a:rect r="r" b="b" t="t" l="l"/>
            <a:pathLst>
              <a:path h="1962294" w="1962294">
                <a:moveTo>
                  <a:pt x="0" y="0"/>
                </a:moveTo>
                <a:lnTo>
                  <a:pt x="1962294" y="0"/>
                </a:lnTo>
                <a:lnTo>
                  <a:pt x="1962294" y="1962294"/>
                </a:lnTo>
                <a:lnTo>
                  <a:pt x="0" y="1962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32444" y="5080014"/>
            <a:ext cx="1132871" cy="1513016"/>
          </a:xfrm>
          <a:custGeom>
            <a:avLst/>
            <a:gdLst/>
            <a:ahLst/>
            <a:cxnLst/>
            <a:rect r="r" b="b" t="t" l="l"/>
            <a:pathLst>
              <a:path h="1513016" w="1132871">
                <a:moveTo>
                  <a:pt x="0" y="0"/>
                </a:moveTo>
                <a:lnTo>
                  <a:pt x="1132871" y="0"/>
                </a:lnTo>
                <a:lnTo>
                  <a:pt x="1132871" y="1513016"/>
                </a:lnTo>
                <a:lnTo>
                  <a:pt x="0" y="15130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470815" y="5129851"/>
            <a:ext cx="1397443" cy="1413343"/>
          </a:xfrm>
          <a:custGeom>
            <a:avLst/>
            <a:gdLst/>
            <a:ahLst/>
            <a:cxnLst/>
            <a:rect r="r" b="b" t="t" l="l"/>
            <a:pathLst>
              <a:path h="1413343" w="1397443">
                <a:moveTo>
                  <a:pt x="0" y="0"/>
                </a:moveTo>
                <a:lnTo>
                  <a:pt x="1397443" y="0"/>
                </a:lnTo>
                <a:lnTo>
                  <a:pt x="1397443" y="1413343"/>
                </a:lnTo>
                <a:lnTo>
                  <a:pt x="0" y="14133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984193" y="5129215"/>
            <a:ext cx="1173880" cy="1467349"/>
          </a:xfrm>
          <a:custGeom>
            <a:avLst/>
            <a:gdLst/>
            <a:ahLst/>
            <a:cxnLst/>
            <a:rect r="r" b="b" t="t" l="l"/>
            <a:pathLst>
              <a:path h="1467349" w="1173880">
                <a:moveTo>
                  <a:pt x="0" y="0"/>
                </a:moveTo>
                <a:lnTo>
                  <a:pt x="1173880" y="0"/>
                </a:lnTo>
                <a:lnTo>
                  <a:pt x="1173880" y="1467349"/>
                </a:lnTo>
                <a:lnTo>
                  <a:pt x="0" y="146734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268153" y="2044664"/>
            <a:ext cx="9535876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Our Proposed Solution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7256" y="717087"/>
            <a:ext cx="303239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88597" y="7324475"/>
            <a:ext cx="2656919" cy="60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1"/>
              </a:lnSpc>
            </a:pPr>
            <a:r>
              <a:rPr lang="en-US" sz="3236">
                <a:solidFill>
                  <a:srgbClr val="FFFFFF"/>
                </a:solidFill>
                <a:latin typeface="Kollektif Bold"/>
              </a:rPr>
              <a:t>Data Privacy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41077" y="7324475"/>
            <a:ext cx="2656919" cy="60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1"/>
              </a:lnSpc>
            </a:pPr>
            <a:r>
              <a:rPr lang="en-US" sz="3236">
                <a:solidFill>
                  <a:srgbClr val="FFFFFF"/>
                </a:solidFill>
                <a:latin typeface="Kollektif Bold"/>
              </a:rPr>
              <a:t>Accessibility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91781" y="7301237"/>
            <a:ext cx="2857298" cy="117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1"/>
              </a:lnSpc>
            </a:pPr>
            <a:r>
              <a:rPr lang="en-US" sz="3236">
                <a:solidFill>
                  <a:srgbClr val="FFFFFF"/>
                </a:solidFill>
                <a:latin typeface="Kollektif Bold"/>
              </a:rPr>
              <a:t>Simplified View for User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42484" y="7324475"/>
            <a:ext cx="2857298" cy="60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1"/>
              </a:lnSpc>
            </a:pPr>
            <a:r>
              <a:rPr lang="en-US" sz="3236">
                <a:solidFill>
                  <a:srgbClr val="FFFFFF"/>
                </a:solidFill>
                <a:latin typeface="Kollektif Bold"/>
              </a:rPr>
              <a:t>Tech Stack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27018" y="4639215"/>
            <a:ext cx="1962294" cy="1962294"/>
          </a:xfrm>
          <a:custGeom>
            <a:avLst/>
            <a:gdLst/>
            <a:ahLst/>
            <a:cxnLst/>
            <a:rect r="r" b="b" t="t" l="l"/>
            <a:pathLst>
              <a:path h="1962294" w="1962294">
                <a:moveTo>
                  <a:pt x="0" y="0"/>
                </a:moveTo>
                <a:lnTo>
                  <a:pt x="1962294" y="0"/>
                </a:lnTo>
                <a:lnTo>
                  <a:pt x="1962294" y="1962294"/>
                </a:lnTo>
                <a:lnTo>
                  <a:pt x="0" y="1962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05017" y="3782024"/>
            <a:ext cx="10877966" cy="257116"/>
          </a:xfrm>
          <a:custGeom>
            <a:avLst/>
            <a:gdLst/>
            <a:ahLst/>
            <a:cxnLst/>
            <a:rect r="r" b="b" t="t" l="l"/>
            <a:pathLst>
              <a:path h="257116" w="10877966">
                <a:moveTo>
                  <a:pt x="0" y="0"/>
                </a:moveTo>
                <a:lnTo>
                  <a:pt x="10877966" y="0"/>
                </a:lnTo>
                <a:lnTo>
                  <a:pt x="10877966" y="257116"/>
                </a:lnTo>
                <a:lnTo>
                  <a:pt x="0" y="257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7627" y="612415"/>
            <a:ext cx="398104" cy="471601"/>
          </a:xfrm>
          <a:custGeom>
            <a:avLst/>
            <a:gdLst/>
            <a:ahLst/>
            <a:cxnLst/>
            <a:rect r="r" b="b" t="t" l="l"/>
            <a:pathLst>
              <a:path h="471601" w="398104">
                <a:moveTo>
                  <a:pt x="0" y="0"/>
                </a:moveTo>
                <a:lnTo>
                  <a:pt x="398105" y="0"/>
                </a:lnTo>
                <a:lnTo>
                  <a:pt x="398105" y="471600"/>
                </a:lnTo>
                <a:lnTo>
                  <a:pt x="0" y="471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81870" y="4639215"/>
            <a:ext cx="1962294" cy="1962294"/>
          </a:xfrm>
          <a:custGeom>
            <a:avLst/>
            <a:gdLst/>
            <a:ahLst/>
            <a:cxnLst/>
            <a:rect r="r" b="b" t="t" l="l"/>
            <a:pathLst>
              <a:path h="1962294" w="1962294">
                <a:moveTo>
                  <a:pt x="0" y="0"/>
                </a:moveTo>
                <a:lnTo>
                  <a:pt x="1962294" y="0"/>
                </a:lnTo>
                <a:lnTo>
                  <a:pt x="1962294" y="1962294"/>
                </a:lnTo>
                <a:lnTo>
                  <a:pt x="0" y="1962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05914" y="5043099"/>
            <a:ext cx="1404502" cy="1158714"/>
          </a:xfrm>
          <a:custGeom>
            <a:avLst/>
            <a:gdLst/>
            <a:ahLst/>
            <a:cxnLst/>
            <a:rect r="r" b="b" t="t" l="l"/>
            <a:pathLst>
              <a:path h="1158714" w="1404502">
                <a:moveTo>
                  <a:pt x="0" y="0"/>
                </a:moveTo>
                <a:lnTo>
                  <a:pt x="1404502" y="0"/>
                </a:lnTo>
                <a:lnTo>
                  <a:pt x="1404502" y="1158714"/>
                </a:lnTo>
                <a:lnTo>
                  <a:pt x="0" y="11587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70641" y="5027986"/>
            <a:ext cx="1184751" cy="1184751"/>
          </a:xfrm>
          <a:custGeom>
            <a:avLst/>
            <a:gdLst/>
            <a:ahLst/>
            <a:cxnLst/>
            <a:rect r="r" b="b" t="t" l="l"/>
            <a:pathLst>
              <a:path h="1184751" w="1184751">
                <a:moveTo>
                  <a:pt x="0" y="0"/>
                </a:moveTo>
                <a:lnTo>
                  <a:pt x="1184751" y="0"/>
                </a:lnTo>
                <a:lnTo>
                  <a:pt x="1184751" y="1184751"/>
                </a:lnTo>
                <a:lnTo>
                  <a:pt x="0" y="11847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047107" y="2044664"/>
            <a:ext cx="81937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Special Features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06922" y="7081947"/>
            <a:ext cx="3202487" cy="60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1"/>
              </a:lnSpc>
            </a:pPr>
            <a:r>
              <a:rPr lang="en-US" sz="3236">
                <a:solidFill>
                  <a:srgbClr val="FFFFFF"/>
                </a:solidFill>
                <a:latin typeface="Kollektif Bold"/>
              </a:rPr>
              <a:t>Responsiveness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87256" y="717087"/>
            <a:ext cx="303239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4159" y="7081947"/>
            <a:ext cx="2656919" cy="117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1"/>
              </a:lnSpc>
            </a:pPr>
            <a:r>
              <a:rPr lang="en-US" sz="3236">
                <a:solidFill>
                  <a:srgbClr val="FFFFFF"/>
                </a:solidFill>
                <a:latin typeface="Kollektif Bold"/>
              </a:rPr>
              <a:t>Light / Dark Theme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DAFzAyHwuic</dc:identifier>
  <dcterms:modified xsi:type="dcterms:W3CDTF">2011-08-01T06:04:30Z</dcterms:modified>
  <cp:revision>1</cp:revision>
  <dc:title>Shift2-Presentation</dc:title>
</cp:coreProperties>
</file>